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Lst>
  <p:sldSz cx="12192000" cy="6858000"/>
  <p:notesSz cx="6858000" cy="9144000"/>
  <p:defaultText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C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45"/>
  </p:normalViewPr>
  <p:slideViewPr>
    <p:cSldViewPr snapToGrid="0">
      <p:cViewPr varScale="1">
        <p:scale>
          <a:sx n="118" d="100"/>
          <a:sy n="118" d="100"/>
        </p:scale>
        <p:origin x="6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419"/>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419"/>
          </a:p>
        </p:txBody>
      </p:sp>
      <p:sp>
        <p:nvSpPr>
          <p:cNvPr id="4" name="Date Placeholder 3"/>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5" name="Footer Placeholder 4"/>
          <p:cNvSpPr>
            <a:spLocks noGrp="1"/>
          </p:cNvSpPr>
          <p:nvPr>
            <p:ph type="ftr" sz="quarter" idx="11"/>
          </p:nvPr>
        </p:nvSpPr>
        <p:spPr/>
        <p:txBody>
          <a:bodyPr/>
          <a:lstStyle/>
          <a:p>
            <a:endParaRPr lang="es-419" dirty="0"/>
          </a:p>
        </p:txBody>
      </p:sp>
      <p:sp>
        <p:nvSpPr>
          <p:cNvPr id="6" name="Slide Number Placeholder 5"/>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615496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419"/>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4" name="Date Placeholder 3"/>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5" name="Footer Placeholder 4"/>
          <p:cNvSpPr>
            <a:spLocks noGrp="1"/>
          </p:cNvSpPr>
          <p:nvPr>
            <p:ph type="ftr" sz="quarter" idx="11"/>
          </p:nvPr>
        </p:nvSpPr>
        <p:spPr/>
        <p:txBody>
          <a:bodyPr/>
          <a:lstStyle/>
          <a:p>
            <a:endParaRPr lang="es-419" dirty="0"/>
          </a:p>
        </p:txBody>
      </p:sp>
      <p:sp>
        <p:nvSpPr>
          <p:cNvPr id="6" name="Slide Number Placeholder 5"/>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4253612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s-419"/>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4" name="Date Placeholder 3"/>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5" name="Footer Placeholder 4"/>
          <p:cNvSpPr>
            <a:spLocks noGrp="1"/>
          </p:cNvSpPr>
          <p:nvPr>
            <p:ph type="ftr" sz="quarter" idx="11"/>
          </p:nvPr>
        </p:nvSpPr>
        <p:spPr/>
        <p:txBody>
          <a:bodyPr/>
          <a:lstStyle/>
          <a:p>
            <a:endParaRPr lang="es-419" dirty="0"/>
          </a:p>
        </p:txBody>
      </p:sp>
      <p:sp>
        <p:nvSpPr>
          <p:cNvPr id="6" name="Slide Number Placeholder 5"/>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238305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419"/>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4" name="Date Placeholder 3"/>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5" name="Footer Placeholder 4"/>
          <p:cNvSpPr>
            <a:spLocks noGrp="1"/>
          </p:cNvSpPr>
          <p:nvPr>
            <p:ph type="ftr" sz="quarter" idx="11"/>
          </p:nvPr>
        </p:nvSpPr>
        <p:spPr/>
        <p:txBody>
          <a:bodyPr/>
          <a:lstStyle/>
          <a:p>
            <a:endParaRPr lang="es-419" dirty="0"/>
          </a:p>
        </p:txBody>
      </p:sp>
      <p:sp>
        <p:nvSpPr>
          <p:cNvPr id="6" name="Slide Number Placeholder 5"/>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2102335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419"/>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5" name="Footer Placeholder 4"/>
          <p:cNvSpPr>
            <a:spLocks noGrp="1"/>
          </p:cNvSpPr>
          <p:nvPr>
            <p:ph type="ftr" sz="quarter" idx="11"/>
          </p:nvPr>
        </p:nvSpPr>
        <p:spPr/>
        <p:txBody>
          <a:bodyPr/>
          <a:lstStyle/>
          <a:p>
            <a:endParaRPr lang="es-419" dirty="0"/>
          </a:p>
        </p:txBody>
      </p:sp>
      <p:sp>
        <p:nvSpPr>
          <p:cNvPr id="6" name="Slide Number Placeholder 5"/>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3645812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419"/>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5" name="Date Placeholder 4"/>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6" name="Footer Placeholder 5"/>
          <p:cNvSpPr>
            <a:spLocks noGrp="1"/>
          </p:cNvSpPr>
          <p:nvPr>
            <p:ph type="ftr" sz="quarter" idx="11"/>
          </p:nvPr>
        </p:nvSpPr>
        <p:spPr/>
        <p:txBody>
          <a:bodyPr/>
          <a:lstStyle/>
          <a:p>
            <a:endParaRPr lang="es-419" dirty="0"/>
          </a:p>
        </p:txBody>
      </p:sp>
      <p:sp>
        <p:nvSpPr>
          <p:cNvPr id="7" name="Slide Number Placeholder 6"/>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275908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s-419"/>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7" name="Date Placeholder 6"/>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8" name="Footer Placeholder 7"/>
          <p:cNvSpPr>
            <a:spLocks noGrp="1"/>
          </p:cNvSpPr>
          <p:nvPr>
            <p:ph type="ftr" sz="quarter" idx="11"/>
          </p:nvPr>
        </p:nvSpPr>
        <p:spPr/>
        <p:txBody>
          <a:bodyPr/>
          <a:lstStyle/>
          <a:p>
            <a:endParaRPr lang="es-419" dirty="0"/>
          </a:p>
        </p:txBody>
      </p:sp>
      <p:sp>
        <p:nvSpPr>
          <p:cNvPr id="9" name="Slide Number Placeholder 8"/>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4258544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419"/>
          </a:p>
        </p:txBody>
      </p:sp>
      <p:sp>
        <p:nvSpPr>
          <p:cNvPr id="3" name="Date Placeholder 2"/>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4" name="Footer Placeholder 3"/>
          <p:cNvSpPr>
            <a:spLocks noGrp="1"/>
          </p:cNvSpPr>
          <p:nvPr>
            <p:ph type="ftr" sz="quarter" idx="11"/>
          </p:nvPr>
        </p:nvSpPr>
        <p:spPr/>
        <p:txBody>
          <a:bodyPr/>
          <a:lstStyle/>
          <a:p>
            <a:endParaRPr lang="es-419" dirty="0"/>
          </a:p>
        </p:txBody>
      </p:sp>
      <p:sp>
        <p:nvSpPr>
          <p:cNvPr id="5" name="Slide Number Placeholder 4"/>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393182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3" name="Footer Placeholder 2"/>
          <p:cNvSpPr>
            <a:spLocks noGrp="1"/>
          </p:cNvSpPr>
          <p:nvPr>
            <p:ph type="ftr" sz="quarter" idx="11"/>
          </p:nvPr>
        </p:nvSpPr>
        <p:spPr/>
        <p:txBody>
          <a:bodyPr/>
          <a:lstStyle/>
          <a:p>
            <a:endParaRPr lang="es-419" dirty="0"/>
          </a:p>
        </p:txBody>
      </p:sp>
      <p:sp>
        <p:nvSpPr>
          <p:cNvPr id="4" name="Slide Number Placeholder 3"/>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172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419"/>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6" name="Footer Placeholder 5"/>
          <p:cNvSpPr>
            <a:spLocks noGrp="1"/>
          </p:cNvSpPr>
          <p:nvPr>
            <p:ph type="ftr" sz="quarter" idx="11"/>
          </p:nvPr>
        </p:nvSpPr>
        <p:spPr/>
        <p:txBody>
          <a:bodyPr/>
          <a:lstStyle/>
          <a:p>
            <a:endParaRPr lang="es-419" dirty="0"/>
          </a:p>
        </p:txBody>
      </p:sp>
      <p:sp>
        <p:nvSpPr>
          <p:cNvPr id="7" name="Slide Number Placeholder 6"/>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284575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419"/>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419"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A25230-ABFD-4D34-B7BA-9E0644FFE97E}" type="datetimeFigureOut">
              <a:rPr lang="es-419" smtClean="0"/>
              <a:t>14/1/23</a:t>
            </a:fld>
            <a:endParaRPr lang="es-419" dirty="0"/>
          </a:p>
        </p:txBody>
      </p:sp>
      <p:sp>
        <p:nvSpPr>
          <p:cNvPr id="6" name="Footer Placeholder 5"/>
          <p:cNvSpPr>
            <a:spLocks noGrp="1"/>
          </p:cNvSpPr>
          <p:nvPr>
            <p:ph type="ftr" sz="quarter" idx="11"/>
          </p:nvPr>
        </p:nvSpPr>
        <p:spPr/>
        <p:txBody>
          <a:bodyPr/>
          <a:lstStyle/>
          <a:p>
            <a:endParaRPr lang="es-419" dirty="0"/>
          </a:p>
        </p:txBody>
      </p:sp>
      <p:sp>
        <p:nvSpPr>
          <p:cNvPr id="7" name="Slide Number Placeholder 6"/>
          <p:cNvSpPr>
            <a:spLocks noGrp="1"/>
          </p:cNvSpPr>
          <p:nvPr>
            <p:ph type="sldNum" sz="quarter" idx="12"/>
          </p:nvPr>
        </p:nvSpPr>
        <p:spPr/>
        <p:txBody>
          <a:body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31569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419"/>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25230-ABFD-4D34-B7BA-9E0644FFE97E}" type="datetimeFigureOut">
              <a:rPr lang="es-419" smtClean="0"/>
              <a:t>14/1/23</a:t>
            </a:fld>
            <a:endParaRPr lang="es-419"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419"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3A651-4DCA-4FD8-9D51-6FA1467585AD}" type="slidenum">
              <a:rPr lang="es-419" smtClean="0"/>
              <a:t>‹Nº›</a:t>
            </a:fld>
            <a:endParaRPr lang="es-419" dirty="0"/>
          </a:p>
        </p:txBody>
      </p:sp>
    </p:spTree>
    <p:extLst>
      <p:ext uri="{BB962C8B-B14F-4D97-AF65-F5344CB8AC3E}">
        <p14:creationId xmlns:p14="http://schemas.microsoft.com/office/powerpoint/2010/main" val="3352642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45055" y="3228508"/>
            <a:ext cx="7162800" cy="1323439"/>
          </a:xfrm>
          <a:prstGeom prst="rect">
            <a:avLst/>
          </a:prstGeom>
          <a:noFill/>
        </p:spPr>
        <p:txBody>
          <a:bodyPr wrap="square" rtlCol="0">
            <a:spAutoFit/>
          </a:bodyPr>
          <a:lstStyle/>
          <a:p>
            <a:pPr algn="ctr"/>
            <a:r>
              <a:rPr lang="es-419" sz="8000" dirty="0">
                <a:solidFill>
                  <a:schemeClr val="accent5"/>
                </a:solidFill>
              </a:rPr>
              <a:t>CARDIOLOGÍA</a:t>
            </a:r>
          </a:p>
        </p:txBody>
      </p:sp>
      <p:sp>
        <p:nvSpPr>
          <p:cNvPr id="8" name="TextBox 7"/>
          <p:cNvSpPr txBox="1"/>
          <p:nvPr/>
        </p:nvSpPr>
        <p:spPr>
          <a:xfrm>
            <a:off x="365213" y="982258"/>
            <a:ext cx="9322484" cy="1446550"/>
          </a:xfrm>
          <a:prstGeom prst="rect">
            <a:avLst/>
          </a:prstGeom>
          <a:noFill/>
        </p:spPr>
        <p:txBody>
          <a:bodyPr wrap="square" rtlCol="0">
            <a:spAutoFit/>
          </a:bodyPr>
          <a:lstStyle/>
          <a:p>
            <a:pPr algn="ctr"/>
            <a:r>
              <a:rPr lang="es-419" sz="2800" dirty="0">
                <a:solidFill>
                  <a:schemeClr val="bg2">
                    <a:lumMod val="50000"/>
                  </a:schemeClr>
                </a:solidFill>
              </a:rPr>
              <a:t>DIAGNÓSTICO GENÉTICO MOLECULAR </a:t>
            </a:r>
          </a:p>
          <a:p>
            <a:pPr algn="ctr"/>
            <a:r>
              <a:rPr lang="es-419" sz="2800" dirty="0">
                <a:solidFill>
                  <a:schemeClr val="bg2">
                    <a:lumMod val="50000"/>
                  </a:schemeClr>
                </a:solidFill>
              </a:rPr>
              <a:t> NEXT GENERATION SEQUENCING</a:t>
            </a:r>
          </a:p>
          <a:p>
            <a:pPr algn="ctr"/>
            <a:endParaRPr lang="es-419" sz="3200" b="1" i="1" dirty="0">
              <a:solidFill>
                <a:schemeClr val="bg1">
                  <a:lumMod val="50000"/>
                </a:schemeClr>
              </a:solidFill>
              <a:latin typeface="+mj-lt"/>
            </a:endParaRPr>
          </a:p>
        </p:txBody>
      </p:sp>
      <p:pic>
        <p:nvPicPr>
          <p:cNvPr id="9" name="Picture 8"/>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Tree>
    <p:extLst>
      <p:ext uri="{BB962C8B-B14F-4D97-AF65-F5344CB8AC3E}">
        <p14:creationId xmlns:p14="http://schemas.microsoft.com/office/powerpoint/2010/main" val="2594597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15" name="Rectangle 5"/>
          <p:cNvSpPr>
            <a:spLocks noChangeArrowheads="1"/>
          </p:cNvSpPr>
          <p:nvPr/>
        </p:nvSpPr>
        <p:spPr bwMode="auto">
          <a:xfrm>
            <a:off x="-5588851" y="1442010"/>
            <a:ext cx="2808831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419" altLang="es-419" sz="1200" b="0" i="0" u="none" strike="noStrike" cap="none" normalizeH="0" baseline="0" dirty="0">
                <a:ln>
                  <a:noFill/>
                </a:ln>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El panel para el estudio de miocardiopat</a:t>
            </a:r>
            <a:r>
              <a:rPr kumimoji="0" lang="es-419" altLang="es-419"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í</a:t>
            </a:r>
            <a:r>
              <a:rPr kumimoji="0" lang="es-419" altLang="es-419" sz="1200" b="0" i="0" u="none" strike="noStrike" cap="none" normalizeH="0" baseline="0" dirty="0">
                <a:ln>
                  <a:noFill/>
                </a:ln>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as incluye 217 genes:</a:t>
            </a:r>
            <a:endParaRPr kumimoji="0" lang="es-419" altLang="es-419"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419" altLang="es-419"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79006206"/>
              </p:ext>
            </p:extLst>
          </p:nvPr>
        </p:nvGraphicFramePr>
        <p:xfrm>
          <a:off x="358346" y="420134"/>
          <a:ext cx="9687696" cy="6197343"/>
        </p:xfrm>
        <a:graphic>
          <a:graphicData uri="http://schemas.openxmlformats.org/drawingml/2006/table">
            <a:tbl>
              <a:tblPr firstRow="1" firstCol="1" bandRow="1"/>
              <a:tblGrid>
                <a:gridCol w="951470">
                  <a:extLst>
                    <a:ext uri="{9D8B030D-6E8A-4147-A177-3AD203B41FA5}">
                      <a16:colId xmlns:a16="http://schemas.microsoft.com/office/drawing/2014/main" val="2833502567"/>
                    </a:ext>
                  </a:extLst>
                </a:gridCol>
                <a:gridCol w="5412260">
                  <a:extLst>
                    <a:ext uri="{9D8B030D-6E8A-4147-A177-3AD203B41FA5}">
                      <a16:colId xmlns:a16="http://schemas.microsoft.com/office/drawing/2014/main" val="3189906122"/>
                    </a:ext>
                  </a:extLst>
                </a:gridCol>
                <a:gridCol w="1470454">
                  <a:extLst>
                    <a:ext uri="{9D8B030D-6E8A-4147-A177-3AD203B41FA5}">
                      <a16:colId xmlns:a16="http://schemas.microsoft.com/office/drawing/2014/main" val="1674683604"/>
                    </a:ext>
                  </a:extLst>
                </a:gridCol>
                <a:gridCol w="976184">
                  <a:extLst>
                    <a:ext uri="{9D8B030D-6E8A-4147-A177-3AD203B41FA5}">
                      <a16:colId xmlns:a16="http://schemas.microsoft.com/office/drawing/2014/main" val="286153415"/>
                    </a:ext>
                  </a:extLst>
                </a:gridCol>
                <a:gridCol w="877328">
                  <a:extLst>
                    <a:ext uri="{9D8B030D-6E8A-4147-A177-3AD203B41FA5}">
                      <a16:colId xmlns:a16="http://schemas.microsoft.com/office/drawing/2014/main" val="1567512309"/>
                    </a:ext>
                  </a:extLst>
                </a:gridCol>
              </a:tblGrid>
              <a:tr h="60098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myopathy, encephalopathy, lactic acidosis, and stroke-like episodes, Oncocytoma, Leber hereditary optic neuropathy, Leber optic atrophy and dystonia, Mitochondrial complex I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33491995"/>
                  </a:ext>
                </a:extLst>
              </a:tr>
              <a:tr h="16606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MT-RNR1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Deafness, 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99391462"/>
                  </a:ext>
                </a:extLst>
              </a:tr>
              <a:tr h="16606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MT-RNR2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Chloramphenicol toxicity/resistance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06320529"/>
                  </a:ext>
                </a:extLst>
              </a:tr>
              <a:tr h="16606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70151763"/>
                  </a:ext>
                </a:extLst>
              </a:tr>
              <a:tr h="27451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myopathy, encephalopathy, lactic acidosis, and stroke-like episodes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44260699"/>
                  </a:ext>
                </a:extLst>
              </a:tr>
              <a:tr h="16606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94207178"/>
                  </a:ext>
                </a:extLst>
              </a:tr>
              <a:tr h="36375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Diabetes-deafness syndrome, Mitochondrial myopathy, infantile, transient, Mitochondrial myopathy with diabetes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88035402"/>
                  </a:ext>
                </a:extLst>
              </a:tr>
              <a:tr h="71959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MT-TF</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Nephropathy, tubulointerstitial, Encephalopathy, mitochondrial, Epilepsy, mitochondrial, Myopathy, mitochondrial, Mitochondrial encephalomyopathy with lactic acidosis and stroke-like episodes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20169595"/>
                  </a:ext>
                </a:extLst>
              </a:tr>
              <a:tr h="16606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MT-TG</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04544728"/>
                  </a:ext>
                </a:extLst>
              </a:tr>
              <a:tr h="16606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MT-TH</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63889552"/>
                  </a:ext>
                </a:extLst>
              </a:tr>
              <a:tr h="16606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MT-TI</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02744281"/>
                  </a:ext>
                </a:extLst>
              </a:tr>
              <a:tr h="24513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MT-TK</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Leigh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10044977"/>
                  </a:ext>
                </a:extLst>
              </a:tr>
              <a:tr h="71959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MT-TL1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Cytochrome c oxidase deficiency, Myoclonic epilepsy with ragged red fibers, Mitochondrial myopathy, encephalopathy, lactic acidosis, and stroke-like episodes, Diabetes-deafness syndrome, Cyclic vomiting syndrome, SIDS, susceptibility to</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3863632"/>
                  </a:ext>
                </a:extLst>
              </a:tr>
              <a:tr h="60098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MT-TL2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 Progressive external ophthalmoplegia, Mitochondrial Myopathy, Mitochondrial encephalomyopathy with lactic acidosis and stroke-like episodes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40637296"/>
                  </a:ext>
                </a:extLst>
              </a:tr>
              <a:tr h="24513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Mitochondrial multisystemic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309" marR="2630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29340552"/>
                  </a:ext>
                </a:extLst>
              </a:tr>
            </a:tbl>
          </a:graphicData>
        </a:graphic>
      </p:graphicFrame>
    </p:spTree>
    <p:extLst>
      <p:ext uri="{BB962C8B-B14F-4D97-AF65-F5344CB8AC3E}">
        <p14:creationId xmlns:p14="http://schemas.microsoft.com/office/powerpoint/2010/main" val="1557105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526155499"/>
              </p:ext>
            </p:extLst>
          </p:nvPr>
        </p:nvGraphicFramePr>
        <p:xfrm>
          <a:off x="395415" y="345993"/>
          <a:ext cx="9613557" cy="6227803"/>
        </p:xfrm>
        <a:graphic>
          <a:graphicData uri="http://schemas.openxmlformats.org/drawingml/2006/table">
            <a:tbl>
              <a:tblPr firstRow="1" firstCol="1" bandRow="1"/>
              <a:tblGrid>
                <a:gridCol w="1054132">
                  <a:extLst>
                    <a:ext uri="{9D8B030D-6E8A-4147-A177-3AD203B41FA5}">
                      <a16:colId xmlns:a16="http://schemas.microsoft.com/office/drawing/2014/main" val="2426530754"/>
                    </a:ext>
                  </a:extLst>
                </a:gridCol>
                <a:gridCol w="5161751">
                  <a:extLst>
                    <a:ext uri="{9D8B030D-6E8A-4147-A177-3AD203B41FA5}">
                      <a16:colId xmlns:a16="http://schemas.microsoft.com/office/drawing/2014/main" val="1777303160"/>
                    </a:ext>
                  </a:extLst>
                </a:gridCol>
                <a:gridCol w="1393180">
                  <a:extLst>
                    <a:ext uri="{9D8B030D-6E8A-4147-A177-3AD203B41FA5}">
                      <a16:colId xmlns:a16="http://schemas.microsoft.com/office/drawing/2014/main" val="891900467"/>
                    </a:ext>
                  </a:extLst>
                </a:gridCol>
                <a:gridCol w="1003787">
                  <a:extLst>
                    <a:ext uri="{9D8B030D-6E8A-4147-A177-3AD203B41FA5}">
                      <a16:colId xmlns:a16="http://schemas.microsoft.com/office/drawing/2014/main" val="1212915028"/>
                    </a:ext>
                  </a:extLst>
                </a:gridCol>
                <a:gridCol w="1000707">
                  <a:extLst>
                    <a:ext uri="{9D8B030D-6E8A-4147-A177-3AD203B41FA5}">
                      <a16:colId xmlns:a16="http://schemas.microsoft.com/office/drawing/2014/main" val="3166842201"/>
                    </a:ext>
                  </a:extLst>
                </a:gridCol>
              </a:tblGrid>
              <a:tr h="4684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Progressive external ophthalmoplegia, Mitochondrial multisystemic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57527701"/>
                  </a:ext>
                </a:extLst>
              </a:tr>
              <a:tr h="2539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MT-TP</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22123627"/>
                  </a:ext>
                </a:extLst>
              </a:tr>
              <a:tr h="2539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MT-TQ</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7968799"/>
                  </a:ext>
                </a:extLst>
              </a:tr>
              <a:tr h="2539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Encephalopathy, 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36252338"/>
                  </a:ext>
                </a:extLst>
              </a:tr>
              <a:tr h="4684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MT-TS1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Mitochondrial myopathy, encephalopathy, lactic acidosis, and stroke-like episodes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00067603"/>
                  </a:ext>
                </a:extLst>
              </a:tr>
              <a:tr h="2539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MT-TS2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48069140"/>
                  </a:ext>
                </a:extLst>
              </a:tr>
              <a:tr h="2539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77085058"/>
                  </a:ext>
                </a:extLst>
              </a:tr>
              <a:tr h="7026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MT-TV</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Leigh syndrome, Mitochondrial multisystemic disorder, Mitochondrial encephalomyopathy with lactic acidosis and stroke-like episodes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54028690"/>
                  </a:ext>
                </a:extLst>
              </a:tr>
              <a:tr h="2539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MT-TW</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Myopathy, 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56389197"/>
                  </a:ext>
                </a:extLst>
              </a:tr>
              <a:tr h="2539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57474133"/>
                  </a:ext>
                </a:extLst>
              </a:tr>
              <a:tr h="2342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MTO1#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07190170"/>
                  </a:ext>
                </a:extLst>
              </a:tr>
              <a:tr h="4684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MYBPC3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1048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7873345"/>
                  </a:ext>
                </a:extLst>
              </a:tr>
              <a:tr h="2342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MYBPHL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07478389"/>
                  </a:ext>
                </a:extLst>
              </a:tr>
              <a:tr h="4684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MYH6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 Atrial septal defect 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06830904"/>
                  </a:ext>
                </a:extLst>
              </a:tr>
              <a:tr h="4684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MYH7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Myopathy, myosin storage, Myopathy, distal,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97532800"/>
                  </a:ext>
                </a:extLst>
              </a:tr>
              <a:tr h="4684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MYL2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Infantile type I muscle fibre disease and cardiomyopathy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17230141"/>
                  </a:ext>
                </a:extLst>
              </a:tr>
              <a:tr h="2342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MYL3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1992856"/>
                  </a:ext>
                </a:extLst>
              </a:tr>
              <a:tr h="2342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MYL4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familial, 18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998" marR="2499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77588252"/>
                  </a:ext>
                </a:extLst>
              </a:tr>
            </a:tbl>
          </a:graphicData>
        </a:graphic>
      </p:graphicFrame>
    </p:spTree>
    <p:extLst>
      <p:ext uri="{BB962C8B-B14F-4D97-AF65-F5344CB8AC3E}">
        <p14:creationId xmlns:p14="http://schemas.microsoft.com/office/powerpoint/2010/main" val="4211067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547276061"/>
              </p:ext>
            </p:extLst>
          </p:nvPr>
        </p:nvGraphicFramePr>
        <p:xfrm>
          <a:off x="370702" y="407774"/>
          <a:ext cx="9625914" cy="6030095"/>
        </p:xfrm>
        <a:graphic>
          <a:graphicData uri="http://schemas.openxmlformats.org/drawingml/2006/table">
            <a:tbl>
              <a:tblPr firstRow="1" firstCol="1" bandRow="1"/>
              <a:tblGrid>
                <a:gridCol w="1055485">
                  <a:extLst>
                    <a:ext uri="{9D8B030D-6E8A-4147-A177-3AD203B41FA5}">
                      <a16:colId xmlns:a16="http://schemas.microsoft.com/office/drawing/2014/main" val="4072234687"/>
                    </a:ext>
                  </a:extLst>
                </a:gridCol>
                <a:gridCol w="5716018">
                  <a:extLst>
                    <a:ext uri="{9D8B030D-6E8A-4147-A177-3AD203B41FA5}">
                      <a16:colId xmlns:a16="http://schemas.microsoft.com/office/drawing/2014/main" val="999367543"/>
                    </a:ext>
                  </a:extLst>
                </a:gridCol>
                <a:gridCol w="988541">
                  <a:extLst>
                    <a:ext uri="{9D8B030D-6E8A-4147-A177-3AD203B41FA5}">
                      <a16:colId xmlns:a16="http://schemas.microsoft.com/office/drawing/2014/main" val="287038403"/>
                    </a:ext>
                  </a:extLst>
                </a:gridCol>
                <a:gridCol w="951470">
                  <a:extLst>
                    <a:ext uri="{9D8B030D-6E8A-4147-A177-3AD203B41FA5}">
                      <a16:colId xmlns:a16="http://schemas.microsoft.com/office/drawing/2014/main" val="1011246212"/>
                    </a:ext>
                  </a:extLst>
                </a:gridCol>
                <a:gridCol w="914400">
                  <a:extLst>
                    <a:ext uri="{9D8B030D-6E8A-4147-A177-3AD203B41FA5}">
                      <a16:colId xmlns:a16="http://schemas.microsoft.com/office/drawing/2014/main" val="3248079217"/>
                    </a:ext>
                  </a:extLst>
                </a:gridCol>
              </a:tblGrid>
              <a:tr h="48240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 myofibrillar, Muscular dystrophy, limb-girdle, 1A, Myopathy, spheroid body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44966453"/>
                  </a:ext>
                </a:extLst>
              </a:tr>
              <a:tr h="48240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MYPN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Cardiomyopathy, restrictive, Dilated cardiomyopathy (DCM), Nemaline myopathy 11, autosomal recessive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38421612"/>
                  </a:ext>
                </a:extLst>
              </a:tr>
              <a:tr h="48240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MYRF</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malformations, Congenital abnormalities of the kidney and urinary tract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05114214"/>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NDUFAF2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complex I deficiency, Leigh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34039811"/>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NDUFB11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Linear skin defects with multiple congenital anomalies 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26397655"/>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NEXN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36699626"/>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NF1*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Watson syndrome, Neurofibromatosis, Neurofibromatosis-Noonan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1157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2901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9702935"/>
                  </a:ext>
                </a:extLst>
              </a:tr>
              <a:tr h="72361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NKX2-5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Conotruncal heart malformations, Hypothyroidism, congenital nongoitrous,, Atrial septal defect, Ventricular septal defect 3, Conotruncal heart malformations, variable, Tetralogy of Fallot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580919243"/>
                  </a:ext>
                </a:extLst>
              </a:tr>
              <a:tr h="48240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NONO</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Mental retardation, X-linked, syndrome 34, Left ventricular non-compaction cardiomyopathy (LVNC)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82930635"/>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NRAP</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75266368"/>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NRAS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25711588"/>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PCCA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Propionic acidemia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6810763"/>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PCCB#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Propionic acidemia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21655350"/>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PKP2#*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38609022"/>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PLEC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Epidermolysis bullosa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28376583"/>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PLEKHM2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left ventricular noncompaction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70383733"/>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63460276"/>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PNPLA2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Neutral lipid storage disease with 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91494754"/>
                  </a:ext>
                </a:extLst>
              </a:tr>
              <a:tr h="24120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PPA2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Sudden cardiac failure, infantile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873" marR="148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09770749"/>
                  </a:ext>
                </a:extLst>
              </a:tr>
            </a:tbl>
          </a:graphicData>
        </a:graphic>
      </p:graphicFrame>
    </p:spTree>
    <p:extLst>
      <p:ext uri="{BB962C8B-B14F-4D97-AF65-F5344CB8AC3E}">
        <p14:creationId xmlns:p14="http://schemas.microsoft.com/office/powerpoint/2010/main" val="1331487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662574846"/>
              </p:ext>
            </p:extLst>
          </p:nvPr>
        </p:nvGraphicFramePr>
        <p:xfrm>
          <a:off x="383060" y="420131"/>
          <a:ext cx="9712410" cy="6067167"/>
        </p:xfrm>
        <a:graphic>
          <a:graphicData uri="http://schemas.openxmlformats.org/drawingml/2006/table">
            <a:tbl>
              <a:tblPr firstRow="1" firstCol="1" bandRow="1"/>
              <a:tblGrid>
                <a:gridCol w="963826">
                  <a:extLst>
                    <a:ext uri="{9D8B030D-6E8A-4147-A177-3AD203B41FA5}">
                      <a16:colId xmlns:a16="http://schemas.microsoft.com/office/drawing/2014/main" val="1881385310"/>
                    </a:ext>
                  </a:extLst>
                </a:gridCol>
                <a:gridCol w="5782963">
                  <a:extLst>
                    <a:ext uri="{9D8B030D-6E8A-4147-A177-3AD203B41FA5}">
                      <a16:colId xmlns:a16="http://schemas.microsoft.com/office/drawing/2014/main" val="2025005084"/>
                    </a:ext>
                  </a:extLst>
                </a:gridCol>
                <a:gridCol w="1050324">
                  <a:extLst>
                    <a:ext uri="{9D8B030D-6E8A-4147-A177-3AD203B41FA5}">
                      <a16:colId xmlns:a16="http://schemas.microsoft.com/office/drawing/2014/main" val="2006816265"/>
                    </a:ext>
                  </a:extLst>
                </a:gridCol>
                <a:gridCol w="963827">
                  <a:extLst>
                    <a:ext uri="{9D8B030D-6E8A-4147-A177-3AD203B41FA5}">
                      <a16:colId xmlns:a16="http://schemas.microsoft.com/office/drawing/2014/main" val="4195476450"/>
                    </a:ext>
                  </a:extLst>
                </a:gridCol>
                <a:gridCol w="951470">
                  <a:extLst>
                    <a:ext uri="{9D8B030D-6E8A-4147-A177-3AD203B41FA5}">
                      <a16:colId xmlns:a16="http://schemas.microsoft.com/office/drawing/2014/main" val="2296803610"/>
                    </a:ext>
                  </a:extLst>
                </a:gridCol>
              </a:tblGrid>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PPCS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4630318"/>
                  </a:ext>
                </a:extLst>
              </a:tr>
              <a:tr h="327965">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PPP1CB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syndrome-like disorder with loose anagen hair 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19791769"/>
                  </a:ext>
                </a:extLst>
              </a:tr>
              <a:tr h="37092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PRDM16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71763653"/>
                  </a:ext>
                </a:extLst>
              </a:tr>
              <a:tr h="55638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PRKAG2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Wolff-Parkinson-White syndrome, Glycogen storage disease of heart, lethal congenital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91389197"/>
                  </a:ext>
                </a:extLst>
              </a:tr>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PTPN11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 Metachondromatosis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63414112"/>
                  </a:ext>
                </a:extLst>
              </a:tr>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QRSL1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80693708"/>
                  </a:ext>
                </a:extLst>
              </a:tr>
              <a:tr h="37092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RAF1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LEOPARD syndrome, Noonan syndrome,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62076017"/>
                  </a:ext>
                </a:extLst>
              </a:tr>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RASA2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90645667"/>
                  </a:ext>
                </a:extLst>
              </a:tr>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RBCK1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Polyglucosan body 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3996988"/>
                  </a:ext>
                </a:extLst>
              </a:tr>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RBM20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74843147"/>
                  </a:ext>
                </a:extLst>
              </a:tr>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19257543"/>
                  </a:ext>
                </a:extLst>
              </a:tr>
              <a:tr h="327965">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RMND1*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64884705"/>
                  </a:ext>
                </a:extLst>
              </a:tr>
              <a:tr h="2311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RRAS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Noonan-syndrome like phenotype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14153891"/>
                  </a:ext>
                </a:extLst>
              </a:tr>
              <a:tr h="48665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RYR2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Arrhythmogenic right ventricular dysplasia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7824275"/>
                  </a:ext>
                </a:extLst>
              </a:tr>
              <a:tr h="804045">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SCN5A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 block, nonprogressive, Heart block, progressive, Long QT syndrome, Ventricular fibrillation, Atrial fibrillation, Sick sinus syndrome, Brugada syndrome,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899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32370742"/>
                  </a:ext>
                </a:extLst>
              </a:tr>
              <a:tr h="48665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SCNN1B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Liddle syndrome, Pseudohypoaldosteronism, Bronchiectasis with or without elevated sweat chloride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86224969"/>
                  </a:ext>
                </a:extLst>
              </a:tr>
              <a:tr h="48665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SCNN1G</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Liddle syndrome, Pseudohypoaldosteronism, Bronchiectasis with or without elevated sweat chloride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21" marR="3472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00640780"/>
                  </a:ext>
                </a:extLst>
              </a:tr>
            </a:tbl>
          </a:graphicData>
        </a:graphic>
      </p:graphicFrame>
    </p:spTree>
    <p:extLst>
      <p:ext uri="{BB962C8B-B14F-4D97-AF65-F5344CB8AC3E}">
        <p14:creationId xmlns:p14="http://schemas.microsoft.com/office/powerpoint/2010/main" val="515542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4166751613"/>
              </p:ext>
            </p:extLst>
          </p:nvPr>
        </p:nvGraphicFramePr>
        <p:xfrm>
          <a:off x="358346" y="370698"/>
          <a:ext cx="9712411" cy="6271192"/>
        </p:xfrm>
        <a:graphic>
          <a:graphicData uri="http://schemas.openxmlformats.org/drawingml/2006/table">
            <a:tbl>
              <a:tblPr firstRow="1" firstCol="1" bandRow="1"/>
              <a:tblGrid>
                <a:gridCol w="988540">
                  <a:extLst>
                    <a:ext uri="{9D8B030D-6E8A-4147-A177-3AD203B41FA5}">
                      <a16:colId xmlns:a16="http://schemas.microsoft.com/office/drawing/2014/main" val="2250048974"/>
                    </a:ext>
                  </a:extLst>
                </a:gridCol>
                <a:gridCol w="5881817">
                  <a:extLst>
                    <a:ext uri="{9D8B030D-6E8A-4147-A177-3AD203B41FA5}">
                      <a16:colId xmlns:a16="http://schemas.microsoft.com/office/drawing/2014/main" val="4265356774"/>
                    </a:ext>
                  </a:extLst>
                </a:gridCol>
                <a:gridCol w="1062681">
                  <a:extLst>
                    <a:ext uri="{9D8B030D-6E8A-4147-A177-3AD203B41FA5}">
                      <a16:colId xmlns:a16="http://schemas.microsoft.com/office/drawing/2014/main" val="1247053962"/>
                    </a:ext>
                  </a:extLst>
                </a:gridCol>
                <a:gridCol w="926757">
                  <a:extLst>
                    <a:ext uri="{9D8B030D-6E8A-4147-A177-3AD203B41FA5}">
                      <a16:colId xmlns:a16="http://schemas.microsoft.com/office/drawing/2014/main" val="512999204"/>
                    </a:ext>
                  </a:extLst>
                </a:gridCol>
                <a:gridCol w="852616">
                  <a:extLst>
                    <a:ext uri="{9D8B030D-6E8A-4147-A177-3AD203B41FA5}">
                      <a16:colId xmlns:a16="http://schemas.microsoft.com/office/drawing/2014/main" val="453922345"/>
                    </a:ext>
                  </a:extLst>
                </a:gridCol>
              </a:tblGrid>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SCO1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complex IV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02138376"/>
                  </a:ext>
                </a:extLst>
              </a:tr>
              <a:tr h="80599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SCO2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Hypertrophic cardiomyopathy (HCM), Cardioencephalomyopathy, fatal infantile, due to cytochrome c oxidase deficiency, Myopia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75395401"/>
                  </a:ext>
                </a:extLst>
              </a:tr>
              <a:tr h="80599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SDHA*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syndrome/Mitochondrial respiratory chain complex II deficiency, Gastrointestinal stromal tumor, Paragangliomas, Dilated cardiomyopathy (DCM), Cardiomyopathy, dilated, 1GG</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36603974"/>
                  </a:ext>
                </a:extLst>
              </a:tr>
              <a:tr h="37159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SELENON#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rigid spine, Myopathy, congenital, with fiber- disproportion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54319873"/>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66246173"/>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15729942"/>
                  </a:ext>
                </a:extLst>
              </a:tr>
              <a:tr h="37159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75116068"/>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SGCG</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83663529"/>
                  </a:ext>
                </a:extLst>
              </a:tr>
              <a:tr h="32876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SHOC2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Noonan-like syndrome with loose anagen hair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66193452"/>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SLC22A5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Carnitine deficiency, systemic primary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06221801"/>
                  </a:ext>
                </a:extLst>
              </a:tr>
              <a:tr h="32876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SLC25A20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Carnitine-acylcarnitine translocase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66660113"/>
                  </a:ext>
                </a:extLst>
              </a:tr>
              <a:tr h="4878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SLC25A4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Progressive external ophthalmoplegia with mitochondrial DNA deletions, Mitochondrial DNA depletion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49353843"/>
                  </a:ext>
                </a:extLst>
              </a:tr>
              <a:tr h="4878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SMCHD1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Facioscapulohumeral muscular dystrophy, Facioscapulohumeral muscular dystrophy, type 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23337641"/>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SOS1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63197395"/>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SOS2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 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32967984"/>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SPEG</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Centronuclear myopathy 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49271678"/>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SPRED1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Legius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12470183"/>
                  </a:ext>
                </a:extLst>
              </a:tr>
              <a:tr h="22270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TAB2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defects, multiple types, 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4742" marR="34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84430575"/>
                  </a:ext>
                </a:extLst>
              </a:tr>
            </a:tbl>
          </a:graphicData>
        </a:graphic>
      </p:graphicFrame>
    </p:spTree>
    <p:extLst>
      <p:ext uri="{BB962C8B-B14F-4D97-AF65-F5344CB8AC3E}">
        <p14:creationId xmlns:p14="http://schemas.microsoft.com/office/powerpoint/2010/main" val="3028780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467502517"/>
              </p:ext>
            </p:extLst>
          </p:nvPr>
        </p:nvGraphicFramePr>
        <p:xfrm>
          <a:off x="358346" y="370704"/>
          <a:ext cx="9712411" cy="6153023"/>
        </p:xfrm>
        <a:graphic>
          <a:graphicData uri="http://schemas.openxmlformats.org/drawingml/2006/table">
            <a:tbl>
              <a:tblPr firstRow="1" firstCol="1" bandRow="1"/>
              <a:tblGrid>
                <a:gridCol w="976184">
                  <a:extLst>
                    <a:ext uri="{9D8B030D-6E8A-4147-A177-3AD203B41FA5}">
                      <a16:colId xmlns:a16="http://schemas.microsoft.com/office/drawing/2014/main" val="1249344147"/>
                    </a:ext>
                  </a:extLst>
                </a:gridCol>
                <a:gridCol w="5857102">
                  <a:extLst>
                    <a:ext uri="{9D8B030D-6E8A-4147-A177-3AD203B41FA5}">
                      <a16:colId xmlns:a16="http://schemas.microsoft.com/office/drawing/2014/main" val="2360163646"/>
                    </a:ext>
                  </a:extLst>
                </a:gridCol>
                <a:gridCol w="1124465">
                  <a:extLst>
                    <a:ext uri="{9D8B030D-6E8A-4147-A177-3AD203B41FA5}">
                      <a16:colId xmlns:a16="http://schemas.microsoft.com/office/drawing/2014/main" val="1983317116"/>
                    </a:ext>
                  </a:extLst>
                </a:gridCol>
                <a:gridCol w="889687">
                  <a:extLst>
                    <a:ext uri="{9D8B030D-6E8A-4147-A177-3AD203B41FA5}">
                      <a16:colId xmlns:a16="http://schemas.microsoft.com/office/drawing/2014/main" val="240536645"/>
                    </a:ext>
                  </a:extLst>
                </a:gridCol>
                <a:gridCol w="864973">
                  <a:extLst>
                    <a:ext uri="{9D8B030D-6E8A-4147-A177-3AD203B41FA5}">
                      <a16:colId xmlns:a16="http://schemas.microsoft.com/office/drawing/2014/main" val="3999953993"/>
                    </a:ext>
                  </a:extLst>
                </a:gridCol>
              </a:tblGrid>
              <a:tr h="23625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TAZ</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3-Methylglutaconic aciduria, (Barth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57936922"/>
                  </a:ext>
                </a:extLst>
              </a:tr>
              <a:tr h="16004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TBX20*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septal defect 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99031798"/>
                  </a:ext>
                </a:extLst>
              </a:tr>
              <a:tr h="16004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TBX5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Holt-Oram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12273085"/>
                  </a:ext>
                </a:extLst>
              </a:tr>
              <a:tr h="35056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TCAP</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93325618"/>
                  </a:ext>
                </a:extLst>
              </a:tr>
              <a:tr h="27265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TGFB3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Loeys-Dietz syndrome (Reinhoff syndrome), Arrhythmogenic right ventricular dysplasia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98120130"/>
                  </a:ext>
                </a:extLst>
              </a:tr>
              <a:tr h="27265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TMEM43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Emery-Dreifuss muscular dystrophy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01610800"/>
                  </a:ext>
                </a:extLst>
              </a:tr>
              <a:tr h="23625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TMEM70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complex V (ATP synthase)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10929334"/>
                  </a:ext>
                </a:extLst>
              </a:tr>
              <a:tr h="27265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TNNC1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20407819"/>
                  </a:ext>
                </a:extLst>
              </a:tr>
              <a:tr h="35056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TNNI3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Cardiomyopathy, restrictive,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87299200"/>
                  </a:ext>
                </a:extLst>
              </a:tr>
              <a:tr h="27265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TNNI3K</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Cardiac conduction disease with or without dilated cardiomyopathy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79543785"/>
                  </a:ext>
                </a:extLst>
              </a:tr>
              <a:tr h="46488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Hypertrophic cardiomyopathy (HCM), Cardiomyopathy, restrictive,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61312883"/>
                  </a:ext>
                </a:extLst>
              </a:tr>
              <a:tr h="35056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TOR1AIP1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with progressive weakness, distal contractures and rigid spine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23845251"/>
                  </a:ext>
                </a:extLst>
              </a:tr>
              <a:tr h="27265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TPM1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28055954"/>
                  </a:ext>
                </a:extLst>
              </a:tr>
              <a:tr h="23625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TRIM32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Bardet-Biedl syndrome, Muscular dystrophy, limb-girdle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57444625"/>
                  </a:ext>
                </a:extLst>
              </a:tr>
              <a:tr h="23625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TSFM#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21546854"/>
                  </a:ext>
                </a:extLst>
              </a:tr>
              <a:tr h="69351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TTN*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Tibial muscular dystrophy, Limb-girdle muscular dystrophy, Hereditary myopathy with early respiratory failure, Myopathy, early-onset, with fatal cardiomyopathy (Salih myopathy), Muscular dystrophy, limb-girdle, type 2J</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818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08974612"/>
                  </a:ext>
                </a:extLst>
              </a:tr>
              <a:tr h="35056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TTR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Dystransthyretinemic hyperthyroxinemia, Amyloidosis, hereditary, transthyretin-related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5528" marR="255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40084252"/>
                  </a:ext>
                </a:extLst>
              </a:tr>
            </a:tbl>
          </a:graphicData>
        </a:graphic>
      </p:graphicFrame>
    </p:spTree>
    <p:extLst>
      <p:ext uri="{BB962C8B-B14F-4D97-AF65-F5344CB8AC3E}">
        <p14:creationId xmlns:p14="http://schemas.microsoft.com/office/powerpoint/2010/main" val="4282216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27814998"/>
              </p:ext>
            </p:extLst>
          </p:nvPr>
        </p:nvGraphicFramePr>
        <p:xfrm>
          <a:off x="370704" y="444844"/>
          <a:ext cx="9564129" cy="1415160"/>
        </p:xfrm>
        <a:graphic>
          <a:graphicData uri="http://schemas.openxmlformats.org/drawingml/2006/table">
            <a:tbl>
              <a:tblPr firstRow="1" firstCol="1" bandRow="1"/>
              <a:tblGrid>
                <a:gridCol w="1048712">
                  <a:extLst>
                    <a:ext uri="{9D8B030D-6E8A-4147-A177-3AD203B41FA5}">
                      <a16:colId xmlns:a16="http://schemas.microsoft.com/office/drawing/2014/main" val="1895023850"/>
                    </a:ext>
                  </a:extLst>
                </a:gridCol>
                <a:gridCol w="5821643">
                  <a:extLst>
                    <a:ext uri="{9D8B030D-6E8A-4147-A177-3AD203B41FA5}">
                      <a16:colId xmlns:a16="http://schemas.microsoft.com/office/drawing/2014/main" val="212315342"/>
                    </a:ext>
                  </a:extLst>
                </a:gridCol>
                <a:gridCol w="988541">
                  <a:extLst>
                    <a:ext uri="{9D8B030D-6E8A-4147-A177-3AD203B41FA5}">
                      <a16:colId xmlns:a16="http://schemas.microsoft.com/office/drawing/2014/main" val="4118952216"/>
                    </a:ext>
                  </a:extLst>
                </a:gridCol>
                <a:gridCol w="864973">
                  <a:extLst>
                    <a:ext uri="{9D8B030D-6E8A-4147-A177-3AD203B41FA5}">
                      <a16:colId xmlns:a16="http://schemas.microsoft.com/office/drawing/2014/main" val="2930035856"/>
                    </a:ext>
                  </a:extLst>
                </a:gridCol>
                <a:gridCol w="840260">
                  <a:extLst>
                    <a:ext uri="{9D8B030D-6E8A-4147-A177-3AD203B41FA5}">
                      <a16:colId xmlns:a16="http://schemas.microsoft.com/office/drawing/2014/main" val="1554256792"/>
                    </a:ext>
                  </a:extLst>
                </a:gridCol>
              </a:tblGrid>
              <a:tr h="39111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VCL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2352886"/>
                  </a:ext>
                </a:extLst>
              </a:tr>
              <a:tr h="5254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VCP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Amyotrophic lateral sclerosis, Inclusion body myopathy with early-onset Paget disease, Charcot-Marie-Tooth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49831816"/>
                  </a:ext>
                </a:extLst>
              </a:tr>
              <a:tr h="2398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VPS13A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Choreoacanthocytosis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53712832"/>
                  </a:ext>
                </a:extLst>
              </a:tr>
              <a:tr h="2398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McLeod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21034402"/>
                  </a:ext>
                </a:extLst>
              </a:tr>
            </a:tbl>
          </a:graphicData>
        </a:graphic>
      </p:graphicFrame>
    </p:spTree>
    <p:extLst>
      <p:ext uri="{BB962C8B-B14F-4D97-AF65-F5344CB8AC3E}">
        <p14:creationId xmlns:p14="http://schemas.microsoft.com/office/powerpoint/2010/main" val="436655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469557" y="497428"/>
            <a:ext cx="9489989" cy="4154984"/>
          </a:xfrm>
          <a:prstGeom prst="rect">
            <a:avLst/>
          </a:prstGeom>
        </p:spPr>
        <p:txBody>
          <a:bodyPr wrap="square">
            <a:spAutoFit/>
          </a:bodyPr>
          <a:lstStyle/>
          <a:p>
            <a:r>
              <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PANEL DE ARRITMIAS CARDÍACAS</a:t>
            </a:r>
          </a:p>
          <a:p>
            <a:endPar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de Arritmias incluye un conjunto de genes asociados a enfermedades que se manifiestan con síntomas similares: palpitaciones, pre-síncope/síncope o muerte súbita cardíaca. Aunque la evaluación clínica, el ECG y la ecocardiografía se consideran útiles, rara vez ofrecen un diagnóstico definitivo en pacientes con una enfermedad específica asociada a la presencia de arritmia. Debido a las características heterogéneas de este grupo de enfermedades, el diagnóstico molecular es cada vez más importante ya que brinda información específica a los cardiólogos en cuanto al pronóstico y tratamiento de cada una de ellas, tanto para el paciente como para sus familiares.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0895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70201" y="345388"/>
            <a:ext cx="4185826" cy="507831"/>
          </a:xfrm>
          <a:prstGeom prst="rect">
            <a:avLst/>
          </a:prstGeom>
        </p:spPr>
        <p:txBody>
          <a:bodyPr wrap="none">
            <a:spAutoFit/>
          </a:bodyPr>
          <a:lstStyle/>
          <a:p>
            <a:pPr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de Arritmias incluye 62 genes: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434773023"/>
              </p:ext>
            </p:extLst>
          </p:nvPr>
        </p:nvGraphicFramePr>
        <p:xfrm>
          <a:off x="370201" y="998955"/>
          <a:ext cx="9638773" cy="5733772"/>
        </p:xfrm>
        <a:graphic>
          <a:graphicData uri="http://schemas.openxmlformats.org/drawingml/2006/table">
            <a:tbl>
              <a:tblPr firstRow="1" firstCol="1" bandRow="1"/>
              <a:tblGrid>
                <a:gridCol w="1102490">
                  <a:extLst>
                    <a:ext uri="{9D8B030D-6E8A-4147-A177-3AD203B41FA5}">
                      <a16:colId xmlns:a16="http://schemas.microsoft.com/office/drawing/2014/main" val="1269079679"/>
                    </a:ext>
                  </a:extLst>
                </a:gridCol>
                <a:gridCol w="5241440">
                  <a:extLst>
                    <a:ext uri="{9D8B030D-6E8A-4147-A177-3AD203B41FA5}">
                      <a16:colId xmlns:a16="http://schemas.microsoft.com/office/drawing/2014/main" val="766167500"/>
                    </a:ext>
                  </a:extLst>
                </a:gridCol>
                <a:gridCol w="1487147">
                  <a:extLst>
                    <a:ext uri="{9D8B030D-6E8A-4147-A177-3AD203B41FA5}">
                      <a16:colId xmlns:a16="http://schemas.microsoft.com/office/drawing/2014/main" val="2483667519"/>
                    </a:ext>
                  </a:extLst>
                </a:gridCol>
                <a:gridCol w="910162">
                  <a:extLst>
                    <a:ext uri="{9D8B030D-6E8A-4147-A177-3AD203B41FA5}">
                      <a16:colId xmlns:a16="http://schemas.microsoft.com/office/drawing/2014/main" val="1665893659"/>
                    </a:ext>
                  </a:extLst>
                </a:gridCol>
                <a:gridCol w="897534">
                  <a:extLst>
                    <a:ext uri="{9D8B030D-6E8A-4147-A177-3AD203B41FA5}">
                      <a16:colId xmlns:a16="http://schemas.microsoft.com/office/drawing/2014/main" val="3119492241"/>
                    </a:ext>
                  </a:extLst>
                </a:gridCol>
              </a:tblGrid>
              <a:tr h="283514">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extLst>
                  <a:ext uri="{0D108BD9-81ED-4DB2-BD59-A6C34878D82A}">
                    <a16:rowId xmlns:a16="http://schemas.microsoft.com/office/drawing/2014/main" val="2833034332"/>
                  </a:ext>
                </a:extLst>
              </a:tr>
              <a:tr h="302461">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ABCC9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Atrial fibrillation, Cantu syndrome,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46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64039836"/>
                  </a:ext>
                </a:extLst>
              </a:tr>
              <a:tr h="225391">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AKAP9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Long QT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38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5369814"/>
                  </a:ext>
                </a:extLst>
              </a:tr>
              <a:tr h="234601">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ANK2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Cardiac arrhythmia, Long QT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73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85525940"/>
                  </a:ext>
                </a:extLst>
              </a:tr>
              <a:tr h="252050">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BAG3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39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62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29048733"/>
                  </a:ext>
                </a:extLst>
              </a:tr>
              <a:tr h="337844">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CACNA1C*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Brugada syndrome, Timothy syndrome, Neurodevelopmental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68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35811922"/>
                  </a:ext>
                </a:extLst>
              </a:tr>
              <a:tr h="225391">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CACNB2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Brugada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22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9735189"/>
                  </a:ext>
                </a:extLst>
              </a:tr>
              <a:tr h="353356">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CALM1*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Recurrent cardiac arrest, infantile, Long QT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21636134"/>
                  </a:ext>
                </a:extLst>
              </a:tr>
              <a:tr h="225391">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CALM2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Long QT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95189032"/>
                  </a:ext>
                </a:extLst>
              </a:tr>
              <a:tr h="231693">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CALM3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Catecholaminergic polymorphic ventricular tachycardia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04322437"/>
                  </a:ext>
                </a:extLst>
              </a:tr>
              <a:tr h="262715">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CASQ2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34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40393666"/>
                  </a:ext>
                </a:extLst>
              </a:tr>
              <a:tr h="608315">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CAV3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Creatine phosphokinase, elevated serum, Hypertrophic cardiomyopathy (HCM), Long QT syndrome, Muscular dystrophy, limb-girdle, type IC, Myopathy, distal, Tateyama type, Rippling muscle disease 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23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50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68620557"/>
                  </a:ext>
                </a:extLst>
              </a:tr>
              <a:tr h="552573">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CDH2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Arrhythmogenic right ventricular cardiomyopathy (ARVC)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51377867"/>
                  </a:ext>
                </a:extLst>
              </a:tr>
              <a:tr h="265138">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CTNNA3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46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53665429"/>
                  </a:ext>
                </a:extLst>
              </a:tr>
              <a:tr h="261745">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DBH</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Dopamine beta-hydroxylase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67848969"/>
                  </a:ext>
                </a:extLst>
              </a:tr>
              <a:tr h="327667">
                <a:tc>
                  <a:txBody>
                    <a:bodyPr/>
                    <a:lstStyle/>
                    <a:p>
                      <a:pPr algn="ctr">
                        <a:lnSpc>
                          <a:spcPct val="107000"/>
                        </a:lnSpc>
                        <a:spcAft>
                          <a:spcPts val="0"/>
                        </a:spcAft>
                      </a:pPr>
                      <a:r>
                        <a:rPr lang="es-419" sz="1400" b="1" dirty="0">
                          <a:effectLst/>
                          <a:latin typeface="Calibri" panose="020F0502020204030204" pitchFamily="34" charset="0"/>
                          <a:ea typeface="Times New Roman" panose="02020603050405020304" pitchFamily="18" charset="0"/>
                          <a:cs typeface="Calibri" panose="020F0502020204030204" pitchFamily="34" charset="0"/>
                        </a:rPr>
                        <a:t>DES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 Scapuloperoneal syndrome, neurogenic, Kaeser type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64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effectLst/>
                          <a:latin typeface="Calibri" panose="020F0502020204030204" pitchFamily="34" charset="0"/>
                          <a:ea typeface="Times New Roman" panose="02020603050405020304" pitchFamily="18" charset="0"/>
                          <a:cs typeface="Calibri" panose="020F0502020204030204" pitchFamily="34" charset="0"/>
                        </a:rPr>
                        <a:t>124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328" marR="2732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44856901"/>
                  </a:ext>
                </a:extLst>
              </a:tr>
            </a:tbl>
          </a:graphicData>
        </a:graphic>
      </p:graphicFrame>
    </p:spTree>
    <p:extLst>
      <p:ext uri="{BB962C8B-B14F-4D97-AF65-F5344CB8AC3E}">
        <p14:creationId xmlns:p14="http://schemas.microsoft.com/office/powerpoint/2010/main" val="3870087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1929606355"/>
              </p:ext>
            </p:extLst>
          </p:nvPr>
        </p:nvGraphicFramePr>
        <p:xfrm>
          <a:off x="420130" y="444842"/>
          <a:ext cx="9601199" cy="6166023"/>
        </p:xfrm>
        <a:graphic>
          <a:graphicData uri="http://schemas.openxmlformats.org/drawingml/2006/table">
            <a:tbl>
              <a:tblPr firstRow="1" firstCol="1" bandRow="1"/>
              <a:tblGrid>
                <a:gridCol w="1098194">
                  <a:extLst>
                    <a:ext uri="{9D8B030D-6E8A-4147-A177-3AD203B41FA5}">
                      <a16:colId xmlns:a16="http://schemas.microsoft.com/office/drawing/2014/main" val="2511889240"/>
                    </a:ext>
                  </a:extLst>
                </a:gridCol>
                <a:gridCol w="5221009">
                  <a:extLst>
                    <a:ext uri="{9D8B030D-6E8A-4147-A177-3AD203B41FA5}">
                      <a16:colId xmlns:a16="http://schemas.microsoft.com/office/drawing/2014/main" val="1142235375"/>
                    </a:ext>
                  </a:extLst>
                </a:gridCol>
                <a:gridCol w="1481351">
                  <a:extLst>
                    <a:ext uri="{9D8B030D-6E8A-4147-A177-3AD203B41FA5}">
                      <a16:colId xmlns:a16="http://schemas.microsoft.com/office/drawing/2014/main" val="2064742168"/>
                    </a:ext>
                  </a:extLst>
                </a:gridCol>
                <a:gridCol w="906612">
                  <a:extLst>
                    <a:ext uri="{9D8B030D-6E8A-4147-A177-3AD203B41FA5}">
                      <a16:colId xmlns:a16="http://schemas.microsoft.com/office/drawing/2014/main" val="3832832401"/>
                    </a:ext>
                  </a:extLst>
                </a:gridCol>
                <a:gridCol w="894033">
                  <a:extLst>
                    <a:ext uri="{9D8B030D-6E8A-4147-A177-3AD203B41FA5}">
                      <a16:colId xmlns:a16="http://schemas.microsoft.com/office/drawing/2014/main" val="1284008246"/>
                    </a:ext>
                  </a:extLst>
                </a:gridCol>
              </a:tblGrid>
              <a:tr h="804264">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DSC2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with palmoplantar keratoderma and woolly hair, 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39419338"/>
                  </a:ext>
                </a:extLst>
              </a:tr>
              <a:tr h="536176">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DSG2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56931432"/>
                  </a:ext>
                </a:extLst>
              </a:tr>
              <a:tr h="1340439">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DSP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Cardiomyopathy, dilated, with wooly hair, keratoderma, and tooth agenesis, Arrhythmogenic right ventricular dysplasia, familial, Cardiomyopathy, dilated, with wooly hair and keratoderma, Keratosis palmoplantaris striata II, Epidermolysis bullosa, lethal acantholytic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177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296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72501003"/>
                  </a:ext>
                </a:extLst>
              </a:tr>
              <a:tr h="26808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FLNC*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54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109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1016974"/>
                  </a:ext>
                </a:extLst>
              </a:tr>
              <a:tr h="804264">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GATA6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Heart defects, congenital, and other congenital anomalies, Atrial septal defect 9, atrioventricular septal defect 5, Persistent truncus arteriosus, Tetralogy of Fallot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12323664"/>
                  </a:ext>
                </a:extLst>
              </a:tr>
              <a:tr h="536176">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HADHA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Trifunctional protein deficiency, Long-chain 3-hydroxyacyl-CoA dehydrogenase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65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99006972"/>
                  </a:ext>
                </a:extLst>
              </a:tr>
              <a:tr h="536176">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HCN4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Sick sinus syndrome, Brugada syndrome, Left ventricular non-compaction cardiomyopathy (LVNC)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79968932"/>
                  </a:ext>
                </a:extLst>
              </a:tr>
              <a:tr h="26808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JUP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Naxos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93664634"/>
                  </a:ext>
                </a:extLst>
              </a:tr>
              <a:tr h="26808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KCNA5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Atrial fibrillation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4052672"/>
                  </a:ext>
                </a:extLst>
              </a:tr>
              <a:tr h="26808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KCNE1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Long QT syndrome, Jervell and Lange-Nielsen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9818058"/>
                  </a:ext>
                </a:extLst>
              </a:tr>
              <a:tr h="26808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KCNE2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Long QT syndrome, Atrial fibrillation, familial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23849022"/>
                  </a:ext>
                </a:extLst>
              </a:tr>
              <a:tr h="26808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KCNH2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Short QT syndrome,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933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2130" marR="221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85807011"/>
                  </a:ext>
                </a:extLst>
              </a:tr>
            </a:tbl>
          </a:graphicData>
        </a:graphic>
      </p:graphicFrame>
    </p:spTree>
    <p:extLst>
      <p:ext uri="{BB962C8B-B14F-4D97-AF65-F5344CB8AC3E}">
        <p14:creationId xmlns:p14="http://schemas.microsoft.com/office/powerpoint/2010/main" val="2556068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474562" y="590307"/>
            <a:ext cx="9653285" cy="2513893"/>
          </a:xfrm>
          <a:prstGeom prst="rect">
            <a:avLst/>
          </a:prstGeom>
        </p:spPr>
        <p:txBody>
          <a:bodyPr wrap="square">
            <a:spAutoFit/>
          </a:bodyPr>
          <a:lstStyle/>
          <a:p>
            <a:pPr algn="just">
              <a:lnSpc>
                <a:spcPct val="107000"/>
              </a:lnSpc>
              <a:spcBef>
                <a:spcPts val="1200"/>
              </a:spcBef>
              <a:spcAft>
                <a:spcPts val="0"/>
              </a:spcAft>
            </a:pPr>
            <a:r>
              <a:rPr lang="es-419" sz="2400" b="1" kern="0" dirty="0">
                <a:solidFill>
                  <a:schemeClr val="accent5"/>
                </a:solidFill>
                <a:effectLst/>
                <a:latin typeface="Calibri Light" panose="020F0302020204030204" pitchFamily="34" charset="0"/>
                <a:ea typeface="Times New Roman" panose="02020603050405020304" pitchFamily="18" charset="0"/>
                <a:cs typeface="Times New Roman" panose="02020603050405020304" pitchFamily="18" charset="0"/>
              </a:rPr>
              <a:t>CARDIOLOGÍA</a:t>
            </a:r>
          </a:p>
          <a:p>
            <a:pPr algn="just">
              <a:lnSpc>
                <a:spcPct val="107000"/>
              </a:lnSpc>
              <a:spcBef>
                <a:spcPts val="1200"/>
              </a:spcBef>
              <a:spcAft>
                <a:spcPts val="0"/>
              </a:spcAft>
            </a:pPr>
            <a:endParaRPr lang="es-419" sz="24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49580" algn="just">
              <a:lnSpc>
                <a:spcPct val="150000"/>
              </a:lnSpc>
              <a:spcAft>
                <a:spcPts val="800"/>
              </a:spcAft>
            </a:pPr>
            <a:r>
              <a:rPr lang="es-419" sz="16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Se aplica a enfermedades cardíacas de origen genético que afectan al miocardio o al ritmo cardíaco, así como malformaciones congénitas cardíacas y trastornos vasculares arteriales. Estas patologías se caracterizan por el riesgo de muerte súbita o morbilidad crónica, afectando al paciente y su familia. Esta área tiene un rol muy importante en medicina del deporte.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8336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830594977"/>
              </p:ext>
            </p:extLst>
          </p:nvPr>
        </p:nvGraphicFramePr>
        <p:xfrm>
          <a:off x="370702" y="395418"/>
          <a:ext cx="9650627" cy="6251193"/>
        </p:xfrm>
        <a:graphic>
          <a:graphicData uri="http://schemas.openxmlformats.org/drawingml/2006/table">
            <a:tbl>
              <a:tblPr firstRow="1" firstCol="1" bandRow="1"/>
              <a:tblGrid>
                <a:gridCol w="1103846">
                  <a:extLst>
                    <a:ext uri="{9D8B030D-6E8A-4147-A177-3AD203B41FA5}">
                      <a16:colId xmlns:a16="http://schemas.microsoft.com/office/drawing/2014/main" val="2140933407"/>
                    </a:ext>
                  </a:extLst>
                </a:gridCol>
                <a:gridCol w="5247885">
                  <a:extLst>
                    <a:ext uri="{9D8B030D-6E8A-4147-A177-3AD203B41FA5}">
                      <a16:colId xmlns:a16="http://schemas.microsoft.com/office/drawing/2014/main" val="2642754795"/>
                    </a:ext>
                  </a:extLst>
                </a:gridCol>
                <a:gridCol w="1488977">
                  <a:extLst>
                    <a:ext uri="{9D8B030D-6E8A-4147-A177-3AD203B41FA5}">
                      <a16:colId xmlns:a16="http://schemas.microsoft.com/office/drawing/2014/main" val="1592299171"/>
                    </a:ext>
                  </a:extLst>
                </a:gridCol>
                <a:gridCol w="911282">
                  <a:extLst>
                    <a:ext uri="{9D8B030D-6E8A-4147-A177-3AD203B41FA5}">
                      <a16:colId xmlns:a16="http://schemas.microsoft.com/office/drawing/2014/main" val="1234869705"/>
                    </a:ext>
                  </a:extLst>
                </a:gridCol>
                <a:gridCol w="898637">
                  <a:extLst>
                    <a:ext uri="{9D8B030D-6E8A-4147-A177-3AD203B41FA5}">
                      <a16:colId xmlns:a16="http://schemas.microsoft.com/office/drawing/2014/main" val="2452879006"/>
                    </a:ext>
                  </a:extLst>
                </a:gridCol>
              </a:tblGrid>
              <a:tr h="33968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KCNJ2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Short QT syndrome, Andersen syndrome, Long QT syndrome, Atrial fibrillation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93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87770386"/>
                  </a:ext>
                </a:extLst>
              </a:tr>
              <a:tr h="45774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KCNJ5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Long QT syndrome, Hyperaldosteronism, familial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9940182"/>
                  </a:ext>
                </a:extLst>
              </a:tr>
              <a:tr h="27333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KCNQ1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Short QT syndrome, Long QT syndrome, Atrial fibrillation, Jervell and Lange-Nielsen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298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631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91417699"/>
                  </a:ext>
                </a:extLst>
              </a:tr>
              <a:tr h="570302">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LDB3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21371542"/>
                  </a:ext>
                </a:extLst>
              </a:tr>
              <a:tr h="34418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LEMD2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Cataract 46, juvenile onset, Arrhythmogenic right ventricular cardiomyopathy (ARVC),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65568658"/>
                  </a:ext>
                </a:extLst>
              </a:tr>
              <a:tr h="831440">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LMNA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Heart-hand syndrome, Slovenian, Limb-girdle muscular dystrophy, Muscular dystrophy, congenital, LMNA-related, Lipodystrophy (Dunnigan), Emery-Dreiffus muscular dystrophy, Malouf syndrome, Dilated cardiomyopathy (DCM), Mandibuloacral dysplasia type A, Progeria Hutchinson-Gilford type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250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564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76761703"/>
                  </a:ext>
                </a:extLst>
              </a:tr>
              <a:tr h="410717">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MYH6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 Atrial septal defect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26067012"/>
                  </a:ext>
                </a:extLst>
              </a:tr>
              <a:tr h="345683">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MYH7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Hypertrophic cardiomyopathy (HCM), Myopathy, myosin storage, Myopathy, distal,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305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986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78924283"/>
                  </a:ext>
                </a:extLst>
              </a:tr>
              <a:tr h="26564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MYL4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Atrial fibrillation, familial, 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92921023"/>
                  </a:ext>
                </a:extLst>
              </a:tr>
              <a:tr h="54666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NKX2-5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Conotruncal heart malformations, Hypothyroidism, congenital nongoitrous,, Atrial septal defect, Ventricular septal defect 3, Conotruncal heart malformations, variable, Tetralogy of Fallot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108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5074" marR="2507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18828415"/>
                  </a:ext>
                </a:extLst>
              </a:tr>
            </a:tbl>
          </a:graphicData>
        </a:graphic>
      </p:graphicFrame>
    </p:spTree>
    <p:extLst>
      <p:ext uri="{BB962C8B-B14F-4D97-AF65-F5344CB8AC3E}">
        <p14:creationId xmlns:p14="http://schemas.microsoft.com/office/powerpoint/2010/main" val="3816038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521707705"/>
              </p:ext>
            </p:extLst>
          </p:nvPr>
        </p:nvGraphicFramePr>
        <p:xfrm>
          <a:off x="370703" y="383059"/>
          <a:ext cx="9724767" cy="6067168"/>
        </p:xfrm>
        <a:graphic>
          <a:graphicData uri="http://schemas.openxmlformats.org/drawingml/2006/table">
            <a:tbl>
              <a:tblPr firstRow="1" firstCol="1" bandRow="1"/>
              <a:tblGrid>
                <a:gridCol w="1000897">
                  <a:extLst>
                    <a:ext uri="{9D8B030D-6E8A-4147-A177-3AD203B41FA5}">
                      <a16:colId xmlns:a16="http://schemas.microsoft.com/office/drawing/2014/main" val="3295849876"/>
                    </a:ext>
                  </a:extLst>
                </a:gridCol>
                <a:gridCol w="5894173">
                  <a:extLst>
                    <a:ext uri="{9D8B030D-6E8A-4147-A177-3AD203B41FA5}">
                      <a16:colId xmlns:a16="http://schemas.microsoft.com/office/drawing/2014/main" val="2806371619"/>
                    </a:ext>
                  </a:extLst>
                </a:gridCol>
                <a:gridCol w="1173892">
                  <a:extLst>
                    <a:ext uri="{9D8B030D-6E8A-4147-A177-3AD203B41FA5}">
                      <a16:colId xmlns:a16="http://schemas.microsoft.com/office/drawing/2014/main" val="2628199650"/>
                    </a:ext>
                  </a:extLst>
                </a:gridCol>
                <a:gridCol w="864973">
                  <a:extLst>
                    <a:ext uri="{9D8B030D-6E8A-4147-A177-3AD203B41FA5}">
                      <a16:colId xmlns:a16="http://schemas.microsoft.com/office/drawing/2014/main" val="2505388653"/>
                    </a:ext>
                  </a:extLst>
                </a:gridCol>
                <a:gridCol w="790832">
                  <a:extLst>
                    <a:ext uri="{9D8B030D-6E8A-4147-A177-3AD203B41FA5}">
                      <a16:colId xmlns:a16="http://schemas.microsoft.com/office/drawing/2014/main" val="1456202876"/>
                    </a:ext>
                  </a:extLst>
                </a:gridCol>
              </a:tblGrid>
              <a:tr h="293420">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NOS1AP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Romano-Ward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20163973"/>
                  </a:ext>
                </a:extLst>
              </a:tr>
              <a:tr h="293420">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NUP155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Atrial fibrillation 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54109050"/>
                  </a:ext>
                </a:extLst>
              </a:tr>
              <a:tr h="340114">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PKP2#*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150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289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71490878"/>
                  </a:ext>
                </a:extLst>
              </a:tr>
              <a:tr h="42656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PLN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09206299"/>
                  </a:ext>
                </a:extLst>
              </a:tr>
              <a:tr h="34326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PPA2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Sudden cardiac failure, infantile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55256505"/>
                  </a:ext>
                </a:extLst>
              </a:tr>
              <a:tr h="547340">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PRKAG2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Hypertrophic cardiomyopathy (HCM), Wolff-Parkinson-White syndrome, Glycogen storage disease of heart, lethal congenital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57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98510808"/>
                  </a:ext>
                </a:extLst>
              </a:tr>
              <a:tr h="435397">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RBM20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88717046"/>
                  </a:ext>
                </a:extLst>
              </a:tr>
              <a:tr h="547340">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RYR2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372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39718484"/>
                  </a:ext>
                </a:extLst>
              </a:tr>
              <a:tr h="861327">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SALL4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Acro-renal-ocular syndrome, Duane-radial ray/Okihiro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56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4668211"/>
                  </a:ext>
                </a:extLst>
              </a:tr>
              <a:tr h="82101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SCN10A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Paroxysmal extreme pain disorder, Channelopathy-associated congenital insensitivity to pain, Primary erythermalgia, Sodium channelopathy-related small fiber neuropathy, Brugada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76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26499085"/>
                  </a:ext>
                </a:extLst>
              </a:tr>
              <a:tr h="82101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SCN1B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Atrial fibrillation, Brugada syndrome, Generalized epilepsy with febrile seizures plus, Epilepsy, generalized, with febrile seizures plus, type 1, Epileptic encephalopathy, early infantile, 52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79290656"/>
                  </a:ext>
                </a:extLst>
              </a:tr>
              <a:tr h="336959">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SCN3B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Atrial fibrillation, familial, Brugada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173" marR="3017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89829334"/>
                  </a:ext>
                </a:extLst>
              </a:tr>
            </a:tbl>
          </a:graphicData>
        </a:graphic>
      </p:graphicFrame>
    </p:spTree>
    <p:extLst>
      <p:ext uri="{BB962C8B-B14F-4D97-AF65-F5344CB8AC3E}">
        <p14:creationId xmlns:p14="http://schemas.microsoft.com/office/powerpoint/2010/main" val="2863170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748499376"/>
              </p:ext>
            </p:extLst>
          </p:nvPr>
        </p:nvGraphicFramePr>
        <p:xfrm>
          <a:off x="383059" y="220962"/>
          <a:ext cx="9687697" cy="6511765"/>
        </p:xfrm>
        <a:graphic>
          <a:graphicData uri="http://schemas.openxmlformats.org/drawingml/2006/table">
            <a:tbl>
              <a:tblPr firstRow="1" firstCol="1" bandRow="1"/>
              <a:tblGrid>
                <a:gridCol w="902043">
                  <a:extLst>
                    <a:ext uri="{9D8B030D-6E8A-4147-A177-3AD203B41FA5}">
                      <a16:colId xmlns:a16="http://schemas.microsoft.com/office/drawing/2014/main" val="2637945767"/>
                    </a:ext>
                  </a:extLst>
                </a:gridCol>
                <a:gridCol w="6264876">
                  <a:extLst>
                    <a:ext uri="{9D8B030D-6E8A-4147-A177-3AD203B41FA5}">
                      <a16:colId xmlns:a16="http://schemas.microsoft.com/office/drawing/2014/main" val="568347204"/>
                    </a:ext>
                  </a:extLst>
                </a:gridCol>
                <a:gridCol w="939113">
                  <a:extLst>
                    <a:ext uri="{9D8B030D-6E8A-4147-A177-3AD203B41FA5}">
                      <a16:colId xmlns:a16="http://schemas.microsoft.com/office/drawing/2014/main" val="699288366"/>
                    </a:ext>
                  </a:extLst>
                </a:gridCol>
                <a:gridCol w="803190">
                  <a:extLst>
                    <a:ext uri="{9D8B030D-6E8A-4147-A177-3AD203B41FA5}">
                      <a16:colId xmlns:a16="http://schemas.microsoft.com/office/drawing/2014/main" val="875175767"/>
                    </a:ext>
                  </a:extLst>
                </a:gridCol>
                <a:gridCol w="778475">
                  <a:extLst>
                    <a:ext uri="{9D8B030D-6E8A-4147-A177-3AD203B41FA5}">
                      <a16:colId xmlns:a16="http://schemas.microsoft.com/office/drawing/2014/main" val="1374104728"/>
                    </a:ext>
                  </a:extLst>
                </a:gridCol>
              </a:tblGrid>
              <a:tr h="748754">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SCN5A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Heart block, nonprogressive, Heart block, progressive, Long QT syndrome, Ventricular fibrillation, Atrial fibrillation, Sick sinus syndrome, Brugada syndrome,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899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39880451"/>
                  </a:ext>
                </a:extLst>
              </a:tr>
              <a:tr h="28571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SLC12A3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Gitelman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489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78085906"/>
                  </a:ext>
                </a:extLst>
              </a:tr>
              <a:tr h="633480">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TANGO2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Metabolic encephalomyopathic crises, recurrent, with rhabdomyolysis, cardiac arrhythmias, and neurodegeneration (MECRCN)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02893482"/>
                  </a:ext>
                </a:extLst>
              </a:tr>
              <a:tr h="285711">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TBX5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Holt-Oram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62644971"/>
                  </a:ext>
                </a:extLst>
              </a:tr>
              <a:tr h="37664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TECRL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23735402"/>
                  </a:ext>
                </a:extLst>
              </a:tr>
              <a:tr h="499169">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TGFB3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Loeys-Dietz syndrome (Reinhoff syndrome), 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63094217"/>
                  </a:ext>
                </a:extLst>
              </a:tr>
              <a:tr h="499169">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TMEM43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Emery-Dreifuss muscular dystrophy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52297119"/>
                  </a:ext>
                </a:extLst>
              </a:tr>
              <a:tr h="499169">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TNNI3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Hypertrophic cardiomyopathy (HCM), Cardiomyopathy, restrictive,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56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97058459"/>
                  </a:ext>
                </a:extLst>
              </a:tr>
              <a:tr h="409827">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TNNI3K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Cardiac conduction disease with or without dilated cardiomyopathy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18230439"/>
                  </a:ext>
                </a:extLst>
              </a:tr>
              <a:tr h="51120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TNNT2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Left ventricular noncompaction, Hypertrophic cardiomyopathy (HCM), Cardiomyopathy, restrictive,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148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8642498"/>
                  </a:ext>
                </a:extLst>
              </a:tr>
              <a:tr h="319504">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TRDN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42086893"/>
                  </a:ext>
                </a:extLst>
              </a:tr>
              <a:tr h="332408">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TRPM4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Progressive familial heart block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59061134"/>
                  </a:ext>
                </a:extLst>
              </a:tr>
              <a:tr h="998339">
                <a:tc>
                  <a:txBody>
                    <a:bodyPr/>
                    <a:lstStyle/>
                    <a:p>
                      <a:pPr algn="ctr">
                        <a:lnSpc>
                          <a:spcPct val="107000"/>
                        </a:lnSpc>
                        <a:spcAft>
                          <a:spcPts val="0"/>
                        </a:spcAft>
                      </a:pPr>
                      <a:r>
                        <a:rPr lang="es-419" sz="1600" b="1" dirty="0">
                          <a:effectLst/>
                          <a:latin typeface="Calibri" panose="020F0502020204030204" pitchFamily="34" charset="0"/>
                          <a:ea typeface="Times New Roman" panose="02020603050405020304" pitchFamily="18" charset="0"/>
                          <a:cs typeface="Calibri" panose="020F0502020204030204" pitchFamily="34" charset="0"/>
                        </a:rPr>
                        <a:t>TTN*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500" dirty="0">
                          <a:effectLst/>
                          <a:latin typeface="Calibri" panose="020F0502020204030204" pitchFamily="34" charset="0"/>
                          <a:ea typeface="Times New Roman" panose="02020603050405020304" pitchFamily="18" charset="0"/>
                          <a:cs typeface="Calibri" panose="020F0502020204030204" pitchFamily="34" charset="0"/>
                        </a:rPr>
                        <a:t>Dilated cardiomyopathy (DCM), Tibial muscular dystrophy, Limb-girdle muscular dystrophy, Hereditary myopathy with early respiratory failure, Myopathy, early-onset, with fatal cardiomyopathy (Salih myopathy), Muscular dystrophy, limb-girdle, type 2J</a:t>
                      </a:r>
                      <a:endParaRPr lang="es-419"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818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effectLst/>
                          <a:latin typeface="Calibri" panose="020F0502020204030204" pitchFamily="34" charset="0"/>
                          <a:ea typeface="Times New Roman" panose="02020603050405020304" pitchFamily="18" charset="0"/>
                          <a:cs typeface="Calibri" panose="020F0502020204030204" pitchFamily="34" charset="0"/>
                        </a:rPr>
                        <a:t>327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1541" marR="3154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71357933"/>
                  </a:ext>
                </a:extLst>
              </a:tr>
            </a:tbl>
          </a:graphicData>
        </a:graphic>
      </p:graphicFrame>
    </p:spTree>
    <p:extLst>
      <p:ext uri="{BB962C8B-B14F-4D97-AF65-F5344CB8AC3E}">
        <p14:creationId xmlns:p14="http://schemas.microsoft.com/office/powerpoint/2010/main" val="318847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45989" y="498188"/>
            <a:ext cx="9650627" cy="5955476"/>
          </a:xfrm>
          <a:prstGeom prst="rect">
            <a:avLst/>
          </a:prstGeom>
        </p:spPr>
        <p:txBody>
          <a:bodyPr wrap="square">
            <a:spAutoFit/>
          </a:bodyPr>
          <a:lstStyle/>
          <a:p>
            <a:r>
              <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PANEL PARA AORTOPATÍAS</a:t>
            </a:r>
          </a:p>
          <a:p>
            <a:pPr indent="449580" algn="just">
              <a:lnSpc>
                <a:spcPct val="150000"/>
              </a:lnSpc>
              <a:spcAft>
                <a:spcPts val="0"/>
              </a:spcAft>
            </a:pPr>
            <a:r>
              <a:rPr lang="es-419" sz="17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Se denomina dilatación aórtica a un ensanchamiento anormal (por encima del 110%) del diámetro de la arteria aorta con respecto al valor de referencia determinado para la edad, sexo y superficie corporal del individuo afectado. Cuando ocurre una dilatación localizada superior al 150% del diámetro de referencia se define como aneurisma aórtico. Por lo general, la formación de aneurismas aórticos se debe a la reducción del contenido de elastina y a la fragmentación con pérdida concomitante de células del músculo liso, como parte de un proceso llamado degeneración medial quística. Este proceso ocurre normalmente como consecuencia del envejecimiento, pero algunas enfermedades degenerativas adquiridas pueden acelerarlo provocando la generación de un aneurisma aórtico. Si bien la mayoría de los aneurismas aórticos se asocian con dilatación no sindrómica, al menos el 20% ocurren en el contexto de enfermedades sindrómicas congénitas como el síndrome de Marfan (MfS), el síndrome de Loeys-Dietz (LDS), el síndrome de Shprintzen-Goldberg (SGS) y los síndromes de Ehlers-Danlos (EDS). Las personas con aneurismas aórticos presentan un elevado riesgo de sufrir muerte cardíaca súbita debido a la ruptura y disección de la pared arterial.</a:t>
            </a:r>
            <a:endParaRPr lang="es-419"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8572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41871" y="273562"/>
            <a:ext cx="9803026" cy="923330"/>
          </a:xfrm>
          <a:prstGeom prst="rect">
            <a:avLst/>
          </a:prstGeom>
        </p:spPr>
        <p:txBody>
          <a:bodyPr wrap="square">
            <a:spAutoFit/>
          </a:bodyPr>
          <a:lstStyle/>
          <a:p>
            <a:pPr algn="just">
              <a:lnSpc>
                <a:spcPct val="150000"/>
              </a:lnSpc>
              <a:spcAft>
                <a:spcPts val="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Este panel incluye 53 genes involucrados en el desarrollo de arteriopatías congénitas y adquiridas: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19986193"/>
              </p:ext>
            </p:extLst>
          </p:nvPr>
        </p:nvGraphicFramePr>
        <p:xfrm>
          <a:off x="341872" y="1359243"/>
          <a:ext cx="9803025" cy="5200095"/>
        </p:xfrm>
        <a:graphic>
          <a:graphicData uri="http://schemas.openxmlformats.org/drawingml/2006/table">
            <a:tbl>
              <a:tblPr firstRow="1" firstCol="1" bandRow="1"/>
              <a:tblGrid>
                <a:gridCol w="1042085">
                  <a:extLst>
                    <a:ext uri="{9D8B030D-6E8A-4147-A177-3AD203B41FA5}">
                      <a16:colId xmlns:a16="http://schemas.microsoft.com/office/drawing/2014/main" val="2700998911"/>
                    </a:ext>
                  </a:extLst>
                </a:gridCol>
                <a:gridCol w="5980670">
                  <a:extLst>
                    <a:ext uri="{9D8B030D-6E8A-4147-A177-3AD203B41FA5}">
                      <a16:colId xmlns:a16="http://schemas.microsoft.com/office/drawing/2014/main" val="1860334173"/>
                    </a:ext>
                  </a:extLst>
                </a:gridCol>
                <a:gridCol w="1075038">
                  <a:extLst>
                    <a:ext uri="{9D8B030D-6E8A-4147-A177-3AD203B41FA5}">
                      <a16:colId xmlns:a16="http://schemas.microsoft.com/office/drawing/2014/main" val="3721470049"/>
                    </a:ext>
                  </a:extLst>
                </a:gridCol>
                <a:gridCol w="939113">
                  <a:extLst>
                    <a:ext uri="{9D8B030D-6E8A-4147-A177-3AD203B41FA5}">
                      <a16:colId xmlns:a16="http://schemas.microsoft.com/office/drawing/2014/main" val="1949372349"/>
                    </a:ext>
                  </a:extLst>
                </a:gridCol>
                <a:gridCol w="766119">
                  <a:extLst>
                    <a:ext uri="{9D8B030D-6E8A-4147-A177-3AD203B41FA5}">
                      <a16:colId xmlns:a16="http://schemas.microsoft.com/office/drawing/2014/main" val="1890544499"/>
                    </a:ext>
                  </a:extLst>
                </a:gridCol>
              </a:tblGrid>
              <a:tr h="539006">
                <a:tc>
                  <a:txBody>
                    <a:bodyPr/>
                    <a:lstStyle/>
                    <a:p>
                      <a:pPr algn="ctr">
                        <a:lnSpc>
                          <a:spcPct val="107000"/>
                        </a:lnSpc>
                        <a:spcAft>
                          <a:spcPts val="0"/>
                        </a:spcAft>
                      </a:pPr>
                      <a:r>
                        <a:rPr lang="es-419"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chemeClr val="accent5"/>
                    </a:solidFill>
                  </a:tcPr>
                </a:tc>
                <a:extLst>
                  <a:ext uri="{0D108BD9-81ED-4DB2-BD59-A6C34878D82A}">
                    <a16:rowId xmlns:a16="http://schemas.microsoft.com/office/drawing/2014/main" val="3933591161"/>
                  </a:ext>
                </a:extLst>
              </a:tr>
              <a:tr h="269504">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ABCC6*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Pseudoxanthoma elasticum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562091712"/>
                  </a:ext>
                </a:extLst>
              </a:tr>
              <a:tr h="539006">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ABL1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defects and skeletal malformations syndrome (CHDSKM)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647902094"/>
                  </a:ext>
                </a:extLst>
              </a:tr>
              <a:tr h="539006">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ACTA2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aneurysm, familial thoracic, Moyamoya disease, Multisystemic smooth muscle dysfunction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148117457"/>
                  </a:ext>
                </a:extLst>
              </a:tr>
              <a:tr h="307918">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ADAMTS10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Weill-Marchesani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553255118"/>
                  </a:ext>
                </a:extLst>
              </a:tr>
              <a:tr h="307918">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ADAMTS17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Weill-Marchesani-like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371591738"/>
                  </a:ext>
                </a:extLst>
              </a:tr>
              <a:tr h="307918">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ADAMTS2#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548780794"/>
                  </a:ext>
                </a:extLst>
              </a:tr>
              <a:tr h="277443">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ADAMTSL4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Ectopia lentis, isolated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805991522"/>
                  </a:ext>
                </a:extLst>
              </a:tr>
              <a:tr h="277443">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ALDH18A1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Spastic paraplegia, Cutis laxa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623314341"/>
                  </a:ext>
                </a:extLst>
              </a:tr>
              <a:tr h="539006">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ATP7A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Menkes disease, Occipital horn syndrome, Spinal muscular atrophy, distal, X-linked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661808202"/>
                  </a:ext>
                </a:extLst>
              </a:tr>
              <a:tr h="539006">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B3GAT3#*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Multiple joint dislocations, short stature, craniofacial dysmorphism, and congenital heart defects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438298314"/>
                  </a:ext>
                </a:extLst>
              </a:tr>
              <a:tr h="404531">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BGN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Spondyloepimetaphyseal dysplasia, X-linked, Meester-Loeys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616298042"/>
                  </a:ext>
                </a:extLst>
              </a:tr>
              <a:tr h="317419">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CBS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Homocystinuria due to cystathionine beta-synthase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5382" marR="35382"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281248189"/>
                  </a:ext>
                </a:extLst>
              </a:tr>
            </a:tbl>
          </a:graphicData>
        </a:graphic>
      </p:graphicFrame>
    </p:spTree>
    <p:extLst>
      <p:ext uri="{BB962C8B-B14F-4D97-AF65-F5344CB8AC3E}">
        <p14:creationId xmlns:p14="http://schemas.microsoft.com/office/powerpoint/2010/main" val="631534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590827346"/>
              </p:ext>
            </p:extLst>
          </p:nvPr>
        </p:nvGraphicFramePr>
        <p:xfrm>
          <a:off x="420129" y="432483"/>
          <a:ext cx="9564130" cy="6104240"/>
        </p:xfrm>
        <a:graphic>
          <a:graphicData uri="http://schemas.openxmlformats.org/drawingml/2006/table">
            <a:tbl>
              <a:tblPr firstRow="1" firstCol="1" bandRow="1"/>
              <a:tblGrid>
                <a:gridCol w="1113858">
                  <a:extLst>
                    <a:ext uri="{9D8B030D-6E8A-4147-A177-3AD203B41FA5}">
                      <a16:colId xmlns:a16="http://schemas.microsoft.com/office/drawing/2014/main" val="377420471"/>
                    </a:ext>
                  </a:extLst>
                </a:gridCol>
                <a:gridCol w="5598135">
                  <a:extLst>
                    <a:ext uri="{9D8B030D-6E8A-4147-A177-3AD203B41FA5}">
                      <a16:colId xmlns:a16="http://schemas.microsoft.com/office/drawing/2014/main" val="1762995196"/>
                    </a:ext>
                  </a:extLst>
                </a:gridCol>
                <a:gridCol w="1112828">
                  <a:extLst>
                    <a:ext uri="{9D8B030D-6E8A-4147-A177-3AD203B41FA5}">
                      <a16:colId xmlns:a16="http://schemas.microsoft.com/office/drawing/2014/main" val="3472767114"/>
                    </a:ext>
                  </a:extLst>
                </a:gridCol>
                <a:gridCol w="898505">
                  <a:extLst>
                    <a:ext uri="{9D8B030D-6E8A-4147-A177-3AD203B41FA5}">
                      <a16:colId xmlns:a16="http://schemas.microsoft.com/office/drawing/2014/main" val="3600973530"/>
                    </a:ext>
                  </a:extLst>
                </a:gridCol>
                <a:gridCol w="840804">
                  <a:extLst>
                    <a:ext uri="{9D8B030D-6E8A-4147-A177-3AD203B41FA5}">
                      <a16:colId xmlns:a16="http://schemas.microsoft.com/office/drawing/2014/main" val="665096254"/>
                    </a:ext>
                  </a:extLst>
                </a:gridCol>
              </a:tblGrid>
              <a:tr h="794597">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COL1A1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 Caffey disease, Osteogenesis imperfecta type 1, Osteogenesis imperfecta type 2, Osteogenesis imperfecta type 3, Osteogenesis imperfecta type 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962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33082135"/>
                  </a:ext>
                </a:extLst>
              </a:tr>
              <a:tr h="794597">
                <a:tc>
                  <a:txBody>
                    <a:bodyPr/>
                    <a:lstStyle/>
                    <a:p>
                      <a:pPr algn="ctr">
                        <a:lnSpc>
                          <a:spcPct val="107000"/>
                        </a:lnSpc>
                        <a:spcAft>
                          <a:spcPts val="0"/>
                        </a:spcAft>
                      </a:pPr>
                      <a:r>
                        <a:rPr lang="es-419" sz="1600" b="1" i="1" dirty="0">
                          <a:effectLst/>
                          <a:latin typeface="Calibri" panose="020F0502020204030204" pitchFamily="34" charset="0"/>
                          <a:ea typeface="Times New Roman" panose="02020603050405020304" pitchFamily="18" charset="0"/>
                          <a:cs typeface="Calibri" panose="020F0502020204030204" pitchFamily="34" charset="0"/>
                        </a:rPr>
                        <a:t>COL1A2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 cardiac valvular form, Osteogenesis imperfecta type 1, Osteogenesis imperfecta type 2, Osteogenesis imperfecta type 3, Osteogenesis imperfecta type 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874674701"/>
                  </a:ext>
                </a:extLst>
              </a:tr>
              <a:tr h="211892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COL2A1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Avascular necrosis of femoral head, Rhegmatogenous retinal detachment, Epiphyseal dysplasia, with myopia and deafness, Czech dysplasia, Achondrogenesis type 2, Platyspondylic dysplasia Torrance type, Hypochondrogenesis, Spondyloepiphyseal dysplasia congenital (SEDC), Spondyloepimetaphyseal dysplasia (SEMD) Strudwick type, Kniest dysplasia, Spondyloperipheral dysplasia, Mild SED with premature onset arthrosis, SED with metatarsal shortening, Stickler syndrome type 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949375296"/>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COL3A1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749858831"/>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COL4A5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Alport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992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902535397"/>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COL5A1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4150634808"/>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COL5A2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585255980"/>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COLGALT1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Brain small vessel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492663709"/>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EFEMP2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Cutis laxa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288065647"/>
                  </a:ext>
                </a:extLst>
              </a:tr>
              <a:tr h="27719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Cutis laxa, Supravalvular aortic stenosis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227275829"/>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ENPP1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Arterial calcification, Hypophosphatemic rickets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912947076"/>
                  </a:ext>
                </a:extLst>
              </a:tr>
              <a:tr h="264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FBLN5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Cutis laxa, Macular degeneration, age-related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9828" marR="19828"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854368688"/>
                  </a:ext>
                </a:extLst>
              </a:tr>
            </a:tbl>
          </a:graphicData>
        </a:graphic>
      </p:graphicFrame>
    </p:spTree>
    <p:extLst>
      <p:ext uri="{BB962C8B-B14F-4D97-AF65-F5344CB8AC3E}">
        <p14:creationId xmlns:p14="http://schemas.microsoft.com/office/powerpoint/2010/main" val="1456223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4181854878"/>
              </p:ext>
            </p:extLst>
          </p:nvPr>
        </p:nvGraphicFramePr>
        <p:xfrm>
          <a:off x="420130" y="383059"/>
          <a:ext cx="9613556" cy="6262119"/>
        </p:xfrm>
        <a:graphic>
          <a:graphicData uri="http://schemas.openxmlformats.org/drawingml/2006/table">
            <a:tbl>
              <a:tblPr firstRow="1" firstCol="1" bandRow="1"/>
              <a:tblGrid>
                <a:gridCol w="1119616">
                  <a:extLst>
                    <a:ext uri="{9D8B030D-6E8A-4147-A177-3AD203B41FA5}">
                      <a16:colId xmlns:a16="http://schemas.microsoft.com/office/drawing/2014/main" val="1837980394"/>
                    </a:ext>
                  </a:extLst>
                </a:gridCol>
                <a:gridCol w="5627070">
                  <a:extLst>
                    <a:ext uri="{9D8B030D-6E8A-4147-A177-3AD203B41FA5}">
                      <a16:colId xmlns:a16="http://schemas.microsoft.com/office/drawing/2014/main" val="3823778035"/>
                    </a:ext>
                  </a:extLst>
                </a:gridCol>
                <a:gridCol w="1118576">
                  <a:extLst>
                    <a:ext uri="{9D8B030D-6E8A-4147-A177-3AD203B41FA5}">
                      <a16:colId xmlns:a16="http://schemas.microsoft.com/office/drawing/2014/main" val="708232202"/>
                    </a:ext>
                  </a:extLst>
                </a:gridCol>
                <a:gridCol w="903147">
                  <a:extLst>
                    <a:ext uri="{9D8B030D-6E8A-4147-A177-3AD203B41FA5}">
                      <a16:colId xmlns:a16="http://schemas.microsoft.com/office/drawing/2014/main" val="3751746627"/>
                    </a:ext>
                  </a:extLst>
                </a:gridCol>
                <a:gridCol w="845147">
                  <a:extLst>
                    <a:ext uri="{9D8B030D-6E8A-4147-A177-3AD203B41FA5}">
                      <a16:colId xmlns:a16="http://schemas.microsoft.com/office/drawing/2014/main" val="2796831234"/>
                    </a:ext>
                  </a:extLst>
                </a:gridCol>
              </a:tblGrid>
              <a:tr h="271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FBN1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MASS syndrome, Marfan syndrome, Acromicric dysplasia, Geleophysic dysplasia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1465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2679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710208602"/>
                  </a:ext>
                </a:extLst>
              </a:tr>
              <a:tr h="22302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FBN2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contractural arachnodactyly (Beals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4011963216"/>
                  </a:ext>
                </a:extLst>
              </a:tr>
              <a:tr h="27888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FKBP14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 with progressive kyphoscoliosis, myopathy, and hearing loss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737520048"/>
                  </a:ext>
                </a:extLst>
              </a:tr>
              <a:tr h="80667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FLNA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Frontometaphyseal dysplasia, Osteodysplasty Melnick-Needles, Otopalatodigital syndrome type 1, Otopalatodigital syndrome type 2, Terminal osseous dysplasia with pigmentary defects, Periventricular nodular heterotopia 1, Melnick-Needles syndrome, Intestinal pseudoobstruction, neuronal, X-linked/Congenital short bowel syndrome, Cardiac valvular dysplasia, X-linked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705176752"/>
                  </a:ext>
                </a:extLst>
              </a:tr>
              <a:tr h="33556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FOXE3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Aphakia, congenital primary, Anterior segment mesenchymal dysgenesis, Cataract 34, Aortic aneurysm, familial thoracic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272573268"/>
                  </a:ext>
                </a:extLst>
              </a:tr>
              <a:tr h="27683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Familial atrial fibrillation, Tetralogy of Fallot, Single ventricular septal defect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466119636"/>
                  </a:ext>
                </a:extLst>
              </a:tr>
              <a:tr h="28093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HCN4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Sick sinus syndrome, Brugada syndrome, Left ventricular non-compaction cardiomyopathy (LVNC)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4218281528"/>
                  </a:ext>
                </a:extLst>
              </a:tr>
              <a:tr h="19098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LOX</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aneurysm, familial thoracic 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367926351"/>
                  </a:ext>
                </a:extLst>
              </a:tr>
              <a:tr h="18893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MAT2A*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Complement system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667316130"/>
                  </a:ext>
                </a:extLst>
              </a:tr>
              <a:tr h="33598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MED12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Ohdo syndrome, Mental retardation, with Marfanoid habitus, FG syndrome, Opitz-Kaveggia syndrome, Lujan-Fryns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4287382853"/>
                  </a:ext>
                </a:extLst>
              </a:tr>
              <a:tr h="19098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MFAP5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aneurysm, familial thoracic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376043724"/>
                  </a:ext>
                </a:extLst>
              </a:tr>
              <a:tr h="19098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MYH11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aneurysm, familial thoracic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919523607"/>
                  </a:ext>
                </a:extLst>
              </a:tr>
              <a:tr h="19098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MYLK*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aneurysm, familial thoracic 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31" marR="20931"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49220620"/>
                  </a:ext>
                </a:extLst>
              </a:tr>
            </a:tbl>
          </a:graphicData>
        </a:graphic>
      </p:graphicFrame>
    </p:spTree>
    <p:extLst>
      <p:ext uri="{BB962C8B-B14F-4D97-AF65-F5344CB8AC3E}">
        <p14:creationId xmlns:p14="http://schemas.microsoft.com/office/powerpoint/2010/main" val="2082560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423665233"/>
              </p:ext>
            </p:extLst>
          </p:nvPr>
        </p:nvGraphicFramePr>
        <p:xfrm>
          <a:off x="395418" y="358343"/>
          <a:ext cx="9576484" cy="6269220"/>
        </p:xfrm>
        <a:graphic>
          <a:graphicData uri="http://schemas.openxmlformats.org/drawingml/2006/table">
            <a:tbl>
              <a:tblPr firstRow="1" firstCol="1" bandRow="1"/>
              <a:tblGrid>
                <a:gridCol w="1115296">
                  <a:extLst>
                    <a:ext uri="{9D8B030D-6E8A-4147-A177-3AD203B41FA5}">
                      <a16:colId xmlns:a16="http://schemas.microsoft.com/office/drawing/2014/main" val="1912755439"/>
                    </a:ext>
                  </a:extLst>
                </a:gridCol>
                <a:gridCol w="5755059">
                  <a:extLst>
                    <a:ext uri="{9D8B030D-6E8A-4147-A177-3AD203B41FA5}">
                      <a16:colId xmlns:a16="http://schemas.microsoft.com/office/drawing/2014/main" val="3266122720"/>
                    </a:ext>
                  </a:extLst>
                </a:gridCol>
                <a:gridCol w="964577">
                  <a:extLst>
                    <a:ext uri="{9D8B030D-6E8A-4147-A177-3AD203B41FA5}">
                      <a16:colId xmlns:a16="http://schemas.microsoft.com/office/drawing/2014/main" val="107311981"/>
                    </a:ext>
                  </a:extLst>
                </a:gridCol>
                <a:gridCol w="899664">
                  <a:extLst>
                    <a:ext uri="{9D8B030D-6E8A-4147-A177-3AD203B41FA5}">
                      <a16:colId xmlns:a16="http://schemas.microsoft.com/office/drawing/2014/main" val="464999227"/>
                    </a:ext>
                  </a:extLst>
                </a:gridCol>
                <a:gridCol w="841888">
                  <a:extLst>
                    <a:ext uri="{9D8B030D-6E8A-4147-A177-3AD203B41FA5}">
                      <a16:colId xmlns:a16="http://schemas.microsoft.com/office/drawing/2014/main" val="471484983"/>
                    </a:ext>
                  </a:extLst>
                </a:gridCol>
              </a:tblGrid>
              <a:tr h="34729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NOTCH1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valve disease, Adams-Oliver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417176607"/>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PLOD1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Ehlers-Danlos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763304148"/>
                  </a:ext>
                </a:extLst>
              </a:tr>
              <a:tr h="34655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PLOD3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Bone fragility with contractures, arterial rupture, and deafness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300919953"/>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PRKG1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aneurysm, familial thoracic 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92694324"/>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SKI</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Shprintzen-Goldberg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407282376"/>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SLC2A10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Arterial tortuosity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220947508"/>
                  </a:ext>
                </a:extLst>
              </a:tr>
              <a:tr h="40345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SLC39A13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Spondylodysplastic Ehlers-Danlos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724232492"/>
                  </a:ext>
                </a:extLst>
              </a:tr>
              <a:tr h="39976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SMAD2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Loeys-Dietz syndrome, Congenital heart defects, nonsyndromic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627506927"/>
                  </a:ext>
                </a:extLst>
              </a:tr>
              <a:tr h="39532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SMAD3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Aneurysms-osteoarthritis syndrome, Loeys-Dietz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359177933"/>
                  </a:ext>
                </a:extLst>
              </a:tr>
              <a:tr h="81947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SMAD4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Juvenile polyposis/hereditary hemorrhagic telangiectasia syndrome, Polyposis, juvenile intestinal, Myhre dysplasia, Hereditary hemorrhagic telangiectasia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221972376"/>
                  </a:ext>
                </a:extLst>
              </a:tr>
              <a:tr h="28670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SMAD6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Craniosynostosis 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189400259"/>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TGFB2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Loeys-Dietz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3233099711"/>
                  </a:ext>
                </a:extLst>
              </a:tr>
              <a:tr h="44335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TGFB3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Loeys-Dietz syndrome (Reinhoff syndrome), 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597280018"/>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TGFBR1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Loeys-Dietz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1897649449"/>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TGFBR2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Loeys-Dietz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324769634"/>
                  </a:ext>
                </a:extLst>
              </a:tr>
              <a:tr h="3436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ZDHHC9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Mental retardation, syndromic, Raymond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356" marR="36356" marT="0" marB="0" anchor="ctr">
                    <a:lnL w="19050" cap="flat" cmpd="sng" algn="ctr">
                      <a:solidFill>
                        <a:srgbClr val="5B9BD5"/>
                      </a:solidFill>
                      <a:prstDash val="solid"/>
                      <a:round/>
                      <a:headEnd type="none" w="med" len="med"/>
                      <a:tailEnd type="none" w="med" len="med"/>
                    </a:lnL>
                    <a:lnR w="19050" cap="flat" cmpd="sng" algn="ctr">
                      <a:solidFill>
                        <a:srgbClr val="5B9BD5"/>
                      </a:solidFill>
                      <a:prstDash val="solid"/>
                      <a:round/>
                      <a:headEnd type="none" w="med" len="med"/>
                      <a:tailEnd type="none" w="med" len="med"/>
                    </a:lnR>
                    <a:lnT w="19050" cap="flat" cmpd="sng" algn="ctr">
                      <a:solidFill>
                        <a:srgbClr val="5B9BD5"/>
                      </a:solidFill>
                      <a:prstDash val="solid"/>
                      <a:round/>
                      <a:headEnd type="none" w="med" len="med"/>
                      <a:tailEnd type="none" w="med" len="med"/>
                    </a:lnT>
                    <a:lnB w="19050" cap="flat" cmpd="sng" algn="ctr">
                      <a:solidFill>
                        <a:srgbClr val="5B9BD5"/>
                      </a:solidFill>
                      <a:prstDash val="solid"/>
                      <a:round/>
                      <a:headEnd type="none" w="med" len="med"/>
                      <a:tailEnd type="none" w="med" len="med"/>
                    </a:lnB>
                    <a:solidFill>
                      <a:srgbClr val="FFFFFF"/>
                    </a:solidFill>
                  </a:tcPr>
                </a:tc>
                <a:extLst>
                  <a:ext uri="{0D108BD9-81ED-4DB2-BD59-A6C34878D82A}">
                    <a16:rowId xmlns:a16="http://schemas.microsoft.com/office/drawing/2014/main" val="2221561886"/>
                  </a:ext>
                </a:extLst>
              </a:tr>
            </a:tbl>
          </a:graphicData>
        </a:graphic>
      </p:graphicFrame>
    </p:spTree>
    <p:extLst>
      <p:ext uri="{BB962C8B-B14F-4D97-AF65-F5344CB8AC3E}">
        <p14:creationId xmlns:p14="http://schemas.microsoft.com/office/powerpoint/2010/main" val="3616848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70703" y="451262"/>
            <a:ext cx="9502345" cy="5955476"/>
          </a:xfrm>
          <a:prstGeom prst="rect">
            <a:avLst/>
          </a:prstGeom>
        </p:spPr>
        <p:txBody>
          <a:bodyPr wrap="square">
            <a:spAutoFit/>
          </a:bodyPr>
          <a:lstStyle/>
          <a:p>
            <a:r>
              <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PANEL PARA SÍNDROME DE BRUGADA</a:t>
            </a:r>
          </a:p>
          <a:p>
            <a:pPr indent="449580" algn="just">
              <a:lnSpc>
                <a:spcPct val="150000"/>
              </a:lnSpc>
              <a:spcAft>
                <a:spcPts val="800"/>
              </a:spcAft>
            </a:pPr>
            <a:r>
              <a:rPr lang="es-419" sz="17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a:t>
            </a:r>
            <a:r>
              <a:rPr lang="es-419" sz="1700" b="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Síndrome de Brugada</a:t>
            </a:r>
            <a:r>
              <a:rPr lang="es-419" sz="17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y los trastornos similares a Brugada se caracterizan por una función anormal de los canales iónicos cardíacos que conduce, en más del 20% de los pacientes, a cambios detectables del segmento ST en las derivaciones precordiales derechas en un ECG en reposo. Como consecuencia, los pacientes son susceptibles a una arritmia cardíaca fatal sin tener una enfermedad cardíaca "estructural". Las manifestaciones clínicas varían desde el síncope hasta las taquiarritmias ventriculares y la muerte súbita cardíaca (MSC), que típicamente ocurren en reposo, durante el sueño o con fiebre alta. El Síndrome de Brugada es responsable de 4-12% de las muertes súbitas inesperadas y de hasta 20% de todas las muertes súbitas que ocurren en personas con un corazón aparentemente normal. Se desconoce la prevalencia exacta del Síndrome de Brugada, aunque se estima que afecta a 5 de cada 10.000 personas en todo el mundo. Esta condición ocurre con mucha más frecuencia en personas de ascendencia asiática, particularmente en las poblaciones japonesas y del sudeste asiático. Aunque el síndrome de Brugada afecta tanto a hombres como a mujeres, la afección parece ser de 8 a 10 veces más común en los hombres.</a:t>
            </a:r>
            <a:endParaRPr lang="es-419"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0561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26699" y="271247"/>
            <a:ext cx="5557932" cy="507831"/>
          </a:xfrm>
          <a:prstGeom prst="rect">
            <a:avLst/>
          </a:prstGeom>
        </p:spPr>
        <p:txBody>
          <a:bodyPr wrap="none">
            <a:spAutoFit/>
          </a:bodyPr>
          <a:lstStyle/>
          <a:p>
            <a:pPr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para síndrome de Brugada incluye 7 genes: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285679048"/>
              </p:ext>
            </p:extLst>
          </p:nvPr>
        </p:nvGraphicFramePr>
        <p:xfrm>
          <a:off x="444844" y="1149179"/>
          <a:ext cx="9477631" cy="4151108"/>
        </p:xfrm>
        <a:graphic>
          <a:graphicData uri="http://schemas.openxmlformats.org/drawingml/2006/table">
            <a:tbl>
              <a:tblPr firstRow="1" firstCol="1" bandRow="1"/>
              <a:tblGrid>
                <a:gridCol w="1144252">
                  <a:extLst>
                    <a:ext uri="{9D8B030D-6E8A-4147-A177-3AD203B41FA5}">
                      <a16:colId xmlns:a16="http://schemas.microsoft.com/office/drawing/2014/main" val="1149488725"/>
                    </a:ext>
                  </a:extLst>
                </a:gridCol>
                <a:gridCol w="5305974">
                  <a:extLst>
                    <a:ext uri="{9D8B030D-6E8A-4147-A177-3AD203B41FA5}">
                      <a16:colId xmlns:a16="http://schemas.microsoft.com/office/drawing/2014/main" val="2485648789"/>
                    </a:ext>
                  </a:extLst>
                </a:gridCol>
                <a:gridCol w="981866">
                  <a:extLst>
                    <a:ext uri="{9D8B030D-6E8A-4147-A177-3AD203B41FA5}">
                      <a16:colId xmlns:a16="http://schemas.microsoft.com/office/drawing/2014/main" val="712522513"/>
                    </a:ext>
                  </a:extLst>
                </a:gridCol>
                <a:gridCol w="1000086">
                  <a:extLst>
                    <a:ext uri="{9D8B030D-6E8A-4147-A177-3AD203B41FA5}">
                      <a16:colId xmlns:a16="http://schemas.microsoft.com/office/drawing/2014/main" val="4002961728"/>
                    </a:ext>
                  </a:extLst>
                </a:gridCol>
                <a:gridCol w="1045453">
                  <a:extLst>
                    <a:ext uri="{9D8B030D-6E8A-4147-A177-3AD203B41FA5}">
                      <a16:colId xmlns:a16="http://schemas.microsoft.com/office/drawing/2014/main" val="1498535714"/>
                    </a:ext>
                  </a:extLst>
                </a:gridCol>
              </a:tblGrid>
              <a:tr h="667264">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extLst>
                  <a:ext uri="{0D108BD9-81ED-4DB2-BD59-A6C34878D82A}">
                    <a16:rowId xmlns:a16="http://schemas.microsoft.com/office/drawing/2014/main" val="1430155316"/>
                  </a:ext>
                </a:extLst>
              </a:tr>
              <a:tr h="53985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CACNA1C*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Brugada syndrome, Timothy syndrome, Neurodevelopmental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77271600"/>
                  </a:ext>
                </a:extLst>
              </a:tr>
              <a:tr h="33110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CACNB2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Brugada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37142505"/>
                  </a:ext>
                </a:extLst>
              </a:tr>
              <a:tr h="53985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HCN4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Sick sinus syndrome, Brugada syndrome, Left ventricular non-compaction cardiomyopathy (LVNC)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1089832"/>
                  </a:ext>
                </a:extLst>
              </a:tr>
              <a:tr h="33110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KCNH2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Short QT syndrome,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17905148"/>
                  </a:ext>
                </a:extLst>
              </a:tr>
              <a:tr h="33110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SCN3B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familial, Brugada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37802352"/>
                  </a:ext>
                </a:extLst>
              </a:tr>
              <a:tr h="107971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SCN5A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 block, nonprogressive, Heart block, progressive, Long QT syndrome, Ventricular fibrillation, Atrial fibrillation, Sick sinus syndrome, Brugada syndrome,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 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899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98232426"/>
                  </a:ext>
                </a:extLst>
              </a:tr>
              <a:tr h="33110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TRPM4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Progressive familial heart block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31840259"/>
                  </a:ext>
                </a:extLst>
              </a:tr>
            </a:tbl>
          </a:graphicData>
        </a:graphic>
      </p:graphicFrame>
    </p:spTree>
    <p:extLst>
      <p:ext uri="{BB962C8B-B14F-4D97-AF65-F5344CB8AC3E}">
        <p14:creationId xmlns:p14="http://schemas.microsoft.com/office/powerpoint/2010/main" val="376138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3" name="Rectangle 2"/>
          <p:cNvSpPr/>
          <p:nvPr/>
        </p:nvSpPr>
        <p:spPr>
          <a:xfrm>
            <a:off x="486137" y="590298"/>
            <a:ext cx="9572264" cy="5632311"/>
          </a:xfrm>
          <a:prstGeom prst="rect">
            <a:avLst/>
          </a:prstGeom>
        </p:spPr>
        <p:txBody>
          <a:bodyPr wrap="square">
            <a:spAutoFit/>
          </a:bodyPr>
          <a:lstStyle/>
          <a:p>
            <a:r>
              <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PANEL DE MIOCARDIOPATÍAS </a:t>
            </a:r>
          </a:p>
          <a:p>
            <a:endPar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49580" algn="just" fontAlgn="base">
              <a:lnSpc>
                <a:spcPct val="150000"/>
              </a:lnSpc>
              <a:spcAft>
                <a:spcPts val="0"/>
              </a:spcAft>
            </a:pPr>
            <a:r>
              <a:rPr lang="es-419" sz="16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Las miocardiopatías son un grupo de enfermedades cardíacas graves causadas en muchos casos por alteraciones genéticas. Todas las miocardiopatías están asociadas con un riesgo significativamente mayor de insuficiencia cardíaca y muerte súbita. Las miocardiopatías se pueden dividir en cinco subgrupos según los cambios estructurales y funcionales del miocardio: 1) miocardiopatía hipertrófica (MCH), 2) miocardiopatía dilatada (MCD), 3) miocardiopatía arritmogénica del ventrículo derecho (ARVC), 4) miocardiopatía restrictiva (MCR) y 5) miocardiopatías no clasificadas como la miocardiopatía no compactada del ventrículo izquierdo aislada (LVNC). Hasta la fecha, se han caracterizado miles de variantes patogénicas en más de 100 genes asociadas a estas patologías. Estos genes codifican proteínas que componen la estructura del sarcómero, citoesqueleto, desmosoma, canales iónicos o lámina nuclear; proteínas que participan en el manejo del calcio durante la fase de contracción o del potencial de acción, o proteínas que afectan el metabolismo energético cardíaco. Además, hay varios trastornos que pueden dar lugar a una miocardiopatía congénita o de aparición temprana en la infancia.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6115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407772" y="580927"/>
            <a:ext cx="9551773" cy="6899325"/>
          </a:xfrm>
          <a:prstGeom prst="rect">
            <a:avLst/>
          </a:prstGeom>
        </p:spPr>
        <p:txBody>
          <a:bodyPr wrap="square">
            <a:spAutoFit/>
          </a:bodyPr>
          <a:lstStyle/>
          <a:p>
            <a:r>
              <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PANEL DE HIPERLIPIDEMIA</a:t>
            </a:r>
          </a:p>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Los trastornos lipídicos familiares como la hipercolesterolemia familiar (FH) son errores congénitos del metabolismo que resultan en niveles elevados de colesterol en sangre y predisponen a infartos de miocardio a una edad temprana. Además de las complicaciones cardiovasculares letales, las formas hereditarias de hipercolesterolemia también pueden causar problemas de salud relacionados con la acumulación excesiva de colesterol en distintos tejidos. Si el colesterol se acumula en los tendones, provoca crecimientos característicos llamados xantomas tendinosos. Estos crecimientos afectan con mayor frecuencia los tendones de Aquiles y los tendones de las manos y los dedos. El colesterol también puede acumularse en los bordes de la superficie frontal transparente del ojo (la córnea), lo que da lugar a un anillo de color gris llamado arco corneal. </a:t>
            </a:r>
          </a:p>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La hipercolesterolemia familiar suele ser un trastorno autosómico dominante/recesivo causado por mutaciones en los genes LDLR, APOB, PCSK9 o LDLRAP1. La FH relacionada con mutaciones en APOB o PCSK9 son clínicamente indistinguibles de la FH causada por mutaciones en el gen LDLR. </a:t>
            </a:r>
          </a:p>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1521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465437" y="533929"/>
            <a:ext cx="9209903" cy="4469300"/>
          </a:xfrm>
          <a:prstGeom prst="rect">
            <a:avLst/>
          </a:prstGeom>
        </p:spPr>
        <p:txBody>
          <a:bodyPr wrap="square">
            <a:spAutoFit/>
          </a:bodyPr>
          <a:lstStyle/>
          <a:p>
            <a:pPr indent="449580" algn="just">
              <a:lnSpc>
                <a:spcPct val="150000"/>
              </a:lnSpc>
              <a:spcAft>
                <a:spcPts val="800"/>
              </a:spcAft>
            </a:pPr>
            <a:r>
              <a:rPr lang="es-419" sz="17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Las formas recesivas de hipercolesterolemia son raras, pero es necesario tenerlas en cuenta al momento del diagnóstico molecular. Por el contrario, la sitosterolemia, que es causada por mutaciones en los genes ABCG5 y ABCG8, es una forma específica de hiperlipidemia que se manifiesta como hipercolesterolemia y niveles elevados de esteroles vegetales (fitoesteroles) en sangre y otros tejidos. La presentación clínica de la sitosterolemia incluye xantomas y enfermedad arterial coronaria a edad temprana. La deficiencia familiar de lipoproteína lipasa (LPL) (también llamada hiperlipoproteinemia tipo 1) es una afección autosómica recesiva distinta de otras hiperlipidemias. Suele presentarse en la infancia con hipertrigliceridemia muy grave y dolor abdominal episódico, pancreatitis aguda recurrente, xantomas cutáneos eruptivos y hepatoesplenomegalia. </a:t>
            </a:r>
            <a:endParaRPr lang="es-419" sz="1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419" sz="17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para el estudio de hiperlipidemias incluye 20 genes:</a:t>
            </a:r>
            <a:endParaRPr lang="es-419" sz="17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15802045"/>
              </p:ext>
            </p:extLst>
          </p:nvPr>
        </p:nvGraphicFramePr>
        <p:xfrm>
          <a:off x="465437" y="5262989"/>
          <a:ext cx="9638267" cy="1309837"/>
        </p:xfrm>
        <a:graphic>
          <a:graphicData uri="http://schemas.openxmlformats.org/drawingml/2006/table">
            <a:tbl>
              <a:tblPr firstRow="1" firstCol="1" bandRow="1"/>
              <a:tblGrid>
                <a:gridCol w="976182">
                  <a:extLst>
                    <a:ext uri="{9D8B030D-6E8A-4147-A177-3AD203B41FA5}">
                      <a16:colId xmlns:a16="http://schemas.microsoft.com/office/drawing/2014/main" val="1630051672"/>
                    </a:ext>
                  </a:extLst>
                </a:gridCol>
                <a:gridCol w="5968314">
                  <a:extLst>
                    <a:ext uri="{9D8B030D-6E8A-4147-A177-3AD203B41FA5}">
                      <a16:colId xmlns:a16="http://schemas.microsoft.com/office/drawing/2014/main" val="2341632412"/>
                    </a:ext>
                  </a:extLst>
                </a:gridCol>
                <a:gridCol w="1075037">
                  <a:extLst>
                    <a:ext uri="{9D8B030D-6E8A-4147-A177-3AD203B41FA5}">
                      <a16:colId xmlns:a16="http://schemas.microsoft.com/office/drawing/2014/main" val="2508717574"/>
                    </a:ext>
                  </a:extLst>
                </a:gridCol>
                <a:gridCol w="803190">
                  <a:extLst>
                    <a:ext uri="{9D8B030D-6E8A-4147-A177-3AD203B41FA5}">
                      <a16:colId xmlns:a16="http://schemas.microsoft.com/office/drawing/2014/main" val="126189321"/>
                    </a:ext>
                  </a:extLst>
                </a:gridCol>
                <a:gridCol w="815544">
                  <a:extLst>
                    <a:ext uri="{9D8B030D-6E8A-4147-A177-3AD203B41FA5}">
                      <a16:colId xmlns:a16="http://schemas.microsoft.com/office/drawing/2014/main" val="3574819152"/>
                    </a:ext>
                  </a:extLst>
                </a:gridCol>
              </a:tblGrid>
              <a:tr h="375755">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extLst>
                  <a:ext uri="{0D108BD9-81ED-4DB2-BD59-A6C34878D82A}">
                    <a16:rowId xmlns:a16="http://schemas.microsoft.com/office/drawing/2014/main" val="1422279975"/>
                  </a:ext>
                </a:extLst>
              </a:tr>
              <a:tr h="53869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Tangier disease, ABCA1 deficiency, HDL deficiency, Familial hypoalphalipoproteinemia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54857683"/>
                  </a:ext>
                </a:extLst>
              </a:tr>
              <a:tr h="20949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ABCG5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Sitosterolemia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28324235"/>
                  </a:ext>
                </a:extLst>
              </a:tr>
            </a:tbl>
          </a:graphicData>
        </a:graphic>
      </p:graphicFrame>
    </p:spTree>
    <p:extLst>
      <p:ext uri="{BB962C8B-B14F-4D97-AF65-F5344CB8AC3E}">
        <p14:creationId xmlns:p14="http://schemas.microsoft.com/office/powerpoint/2010/main" val="1796205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266361394"/>
              </p:ext>
            </p:extLst>
          </p:nvPr>
        </p:nvGraphicFramePr>
        <p:xfrm>
          <a:off x="395418" y="469562"/>
          <a:ext cx="9638267" cy="5955955"/>
        </p:xfrm>
        <a:graphic>
          <a:graphicData uri="http://schemas.openxmlformats.org/drawingml/2006/table">
            <a:tbl>
              <a:tblPr firstRow="1" firstCol="1" bandRow="1"/>
              <a:tblGrid>
                <a:gridCol w="976182">
                  <a:extLst>
                    <a:ext uri="{9D8B030D-6E8A-4147-A177-3AD203B41FA5}">
                      <a16:colId xmlns:a16="http://schemas.microsoft.com/office/drawing/2014/main" val="3240385224"/>
                    </a:ext>
                  </a:extLst>
                </a:gridCol>
                <a:gridCol w="5968314">
                  <a:extLst>
                    <a:ext uri="{9D8B030D-6E8A-4147-A177-3AD203B41FA5}">
                      <a16:colId xmlns:a16="http://schemas.microsoft.com/office/drawing/2014/main" val="474776237"/>
                    </a:ext>
                  </a:extLst>
                </a:gridCol>
                <a:gridCol w="1075037">
                  <a:extLst>
                    <a:ext uri="{9D8B030D-6E8A-4147-A177-3AD203B41FA5}">
                      <a16:colId xmlns:a16="http://schemas.microsoft.com/office/drawing/2014/main" val="2626329785"/>
                    </a:ext>
                  </a:extLst>
                </a:gridCol>
                <a:gridCol w="803190">
                  <a:extLst>
                    <a:ext uri="{9D8B030D-6E8A-4147-A177-3AD203B41FA5}">
                      <a16:colId xmlns:a16="http://schemas.microsoft.com/office/drawing/2014/main" val="2868273969"/>
                    </a:ext>
                  </a:extLst>
                </a:gridCol>
                <a:gridCol w="815544">
                  <a:extLst>
                    <a:ext uri="{9D8B030D-6E8A-4147-A177-3AD203B41FA5}">
                      <a16:colId xmlns:a16="http://schemas.microsoft.com/office/drawing/2014/main" val="3147186857"/>
                    </a:ext>
                  </a:extLst>
                </a:gridCol>
              </a:tblGrid>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ABCG8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Sitosterolemia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87264882"/>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ALMS1*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Alström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19766858"/>
                  </a:ext>
                </a:extLst>
              </a:tr>
              <a:tr h="48390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Amyloidosis, systemic nonneuronopathic, Hypoalphalipoproteinemia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06826076"/>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Hyperchylomicronemia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18489625"/>
                  </a:ext>
                </a:extLst>
              </a:tr>
              <a:tr h="32610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Hypobetalipoproteinemia, Hypercholesterolemia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43163370"/>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APOC2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Hyperlipoproteinemia, type Ib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974842"/>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APOC3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Apolipoprotein C-III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1729472"/>
                  </a:ext>
                </a:extLst>
              </a:tr>
              <a:tr h="64169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Sea-blue histiocyte disease, Dysbetalipoproteinemia, familial (Hyperlipoproteinemia), Lipoprotein glomerulopathy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02512904"/>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CREB3L3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Hypertriglyceridaemia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58260473"/>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CYP27A1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Cerebrotendinous xanthomatosis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95088364"/>
                  </a:ext>
                </a:extLst>
              </a:tr>
              <a:tr h="32610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GPD1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Hypertriglyceridemia, transient infantile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38761915"/>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GPIHBP1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Hyperlipoproteinemia, type ID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98294979"/>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LDLR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Hypercholesterolemia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2180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88237899"/>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LDLRAP1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Hypercholesterolemia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23232320"/>
                  </a:ext>
                </a:extLst>
              </a:tr>
              <a:tr h="32610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LIPA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Wolman disease, Cholesterol ester storage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81558496"/>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LMF1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lipase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98534064"/>
                  </a:ext>
                </a:extLst>
              </a:tr>
              <a:tr h="55029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LPL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Lipoprotein lipase deficiency, Hyperlipoproteinemia, Combined hyperlipidemia, familial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16926246"/>
                  </a:ext>
                </a:extLst>
              </a:tr>
              <a:tr h="27514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PCSK9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Hypercholesterolemia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3253" marR="3325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95584983"/>
                  </a:ext>
                </a:extLst>
              </a:tr>
            </a:tbl>
          </a:graphicData>
        </a:graphic>
      </p:graphicFrame>
    </p:spTree>
    <p:extLst>
      <p:ext uri="{BB962C8B-B14F-4D97-AF65-F5344CB8AC3E}">
        <p14:creationId xmlns:p14="http://schemas.microsoft.com/office/powerpoint/2010/main" val="27470561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83059" y="521364"/>
            <a:ext cx="9477632" cy="5816977"/>
          </a:xfrm>
          <a:prstGeom prst="rect">
            <a:avLst/>
          </a:prstGeom>
        </p:spPr>
        <p:txBody>
          <a:bodyPr wrap="square">
            <a:spAutoFit/>
          </a:bodyPr>
          <a:lstStyle/>
          <a:p>
            <a:r>
              <a:rPr lang="es-ES"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SÍNDROME DE QT LARGO</a:t>
            </a:r>
          </a:p>
          <a:p>
            <a:endPar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a:t>
            </a:r>
            <a:r>
              <a:rPr lang="es-419" b="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Síndrome de QT largo (LQTS) </a:t>
            </a: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puede presentarse como desmayo inesperado, arritmias ventriculares y muerte súbita en pacientes con corazones estructuralmente normales. La muerte súbita se presenta en el 10-15% de los pacientes con síndrome de QT largo. Se estima que la prevalencia de LQTS es de 1:3000 y ocurre en todas las etnias. El trastorno se manifiesta típicamente en pacientes menores de 40 años, incluso en infantes. El diagnóstico clínico se basa en la historia clínica del paciente, el ECG y los antecedentes familiares. Los estudios genéticos son un componente cada vez más importante en la evaluación de los pacientes con LQTS. Las mutaciones en los genes que codifican para los canales iónicos cardíacos pueden detectarse en más del 75% de los pacientes con diagnóstico clínico de LQTS. A su vez, mutaciones bialélicas en el gen KCNQ1 causan el síndrome de Jervell y Lange-Nielsen (JLNS), que es un fenotipo LQTS más grave con o sin sordera congénita.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8713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111211" y="234778"/>
            <a:ext cx="9823622" cy="507831"/>
          </a:xfrm>
          <a:prstGeom prst="rect">
            <a:avLst/>
          </a:prstGeom>
        </p:spPr>
        <p:txBody>
          <a:bodyPr wrap="square">
            <a:spAutoFit/>
          </a:bodyPr>
          <a:lstStyle/>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para el estudio de pacientes con síndrome de QT largo (LQTS) incluye 18 genes: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325404759"/>
              </p:ext>
            </p:extLst>
          </p:nvPr>
        </p:nvGraphicFramePr>
        <p:xfrm>
          <a:off x="407772" y="864975"/>
          <a:ext cx="9700055" cy="5731791"/>
        </p:xfrm>
        <a:graphic>
          <a:graphicData uri="http://schemas.openxmlformats.org/drawingml/2006/table">
            <a:tbl>
              <a:tblPr firstRow="1" firstCol="1" bandRow="1"/>
              <a:tblGrid>
                <a:gridCol w="1194744">
                  <a:extLst>
                    <a:ext uri="{9D8B030D-6E8A-4147-A177-3AD203B41FA5}">
                      <a16:colId xmlns:a16="http://schemas.microsoft.com/office/drawing/2014/main" val="733972823"/>
                    </a:ext>
                  </a:extLst>
                </a:gridCol>
                <a:gridCol w="5145291">
                  <a:extLst>
                    <a:ext uri="{9D8B030D-6E8A-4147-A177-3AD203B41FA5}">
                      <a16:colId xmlns:a16="http://schemas.microsoft.com/office/drawing/2014/main" val="3524461208"/>
                    </a:ext>
                  </a:extLst>
                </a:gridCol>
                <a:gridCol w="1427377">
                  <a:extLst>
                    <a:ext uri="{9D8B030D-6E8A-4147-A177-3AD203B41FA5}">
                      <a16:colId xmlns:a16="http://schemas.microsoft.com/office/drawing/2014/main" val="3539180433"/>
                    </a:ext>
                  </a:extLst>
                </a:gridCol>
                <a:gridCol w="894741">
                  <a:extLst>
                    <a:ext uri="{9D8B030D-6E8A-4147-A177-3AD203B41FA5}">
                      <a16:colId xmlns:a16="http://schemas.microsoft.com/office/drawing/2014/main" val="2073987342"/>
                    </a:ext>
                  </a:extLst>
                </a:gridCol>
                <a:gridCol w="1037902">
                  <a:extLst>
                    <a:ext uri="{9D8B030D-6E8A-4147-A177-3AD203B41FA5}">
                      <a16:colId xmlns:a16="http://schemas.microsoft.com/office/drawing/2014/main" val="1239349644"/>
                    </a:ext>
                  </a:extLst>
                </a:gridCol>
              </a:tblGrid>
              <a:tr h="299582">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extLst>
                  <a:ext uri="{0D108BD9-81ED-4DB2-BD59-A6C34878D82A}">
                    <a16:rowId xmlns:a16="http://schemas.microsoft.com/office/drawing/2014/main" val="3748240134"/>
                  </a:ext>
                </a:extLst>
              </a:tr>
              <a:tr h="16702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AKAP9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78649286"/>
                  </a:ext>
                </a:extLst>
              </a:tr>
              <a:tr h="2030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ANK2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Cardiac arrhythmia,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24818285"/>
                  </a:ext>
                </a:extLst>
              </a:tr>
              <a:tr h="2889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CACNA1C*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Brugada syndrome, Timothy syndrome, Neurodevelopmental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63300598"/>
                  </a:ext>
                </a:extLst>
              </a:tr>
              <a:tr h="36109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CALM1*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Recurrent cardiac arrest, infantile,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58729994"/>
                  </a:ext>
                </a:extLst>
              </a:tr>
              <a:tr h="16702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CALM2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08831429"/>
                  </a:ext>
                </a:extLst>
              </a:tr>
              <a:tr h="26405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CALM3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Catecholaminergic polymorphic ventricular tachycardia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76040682"/>
                  </a:ext>
                </a:extLst>
              </a:tr>
              <a:tr h="65908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CAV3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Creatine phosphokinase, elevated serum, Hypertrophic cardiomyopathy (HCM), Long QT syndrome, Muscular dystrophy, limb-girdle, type IC, Myopathy, distal, Tateyama type, Rippling muscle disease 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16776361"/>
                  </a:ext>
                </a:extLst>
              </a:tr>
              <a:tr h="24655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KCNE1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 Jervell and Lange-Nielsen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46425894"/>
                  </a:ext>
                </a:extLst>
              </a:tr>
              <a:tr h="24655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KCNE2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 Atrial fibrillation, familial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9228600"/>
                  </a:ext>
                </a:extLst>
              </a:tr>
              <a:tr h="24655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KCNH2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Short QT syndrome,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4690679"/>
                  </a:ext>
                </a:extLst>
              </a:tr>
              <a:tr h="36586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KCNJ2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Short QT syndrome, Andersen syndrome, Long QT syndrome, Atrial fibrillation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82748677"/>
                  </a:ext>
                </a:extLst>
              </a:tr>
              <a:tr h="24655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KCNJ5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 Hyperaldosteronism, familial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9543034"/>
                  </a:ext>
                </a:extLst>
              </a:tr>
              <a:tr h="39555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KCNQ1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Short QT syndrome, Long QT syndrome, Atrial fibrillation, Jervell and Lange-Nielsen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3805856"/>
                  </a:ext>
                </a:extLst>
              </a:tr>
            </a:tbl>
          </a:graphicData>
        </a:graphic>
      </p:graphicFrame>
    </p:spTree>
    <p:extLst>
      <p:ext uri="{BB962C8B-B14F-4D97-AF65-F5344CB8AC3E}">
        <p14:creationId xmlns:p14="http://schemas.microsoft.com/office/powerpoint/2010/main" val="817053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446754242"/>
              </p:ext>
            </p:extLst>
          </p:nvPr>
        </p:nvGraphicFramePr>
        <p:xfrm>
          <a:off x="294503" y="478739"/>
          <a:ext cx="9700055" cy="2124973"/>
        </p:xfrm>
        <a:graphic>
          <a:graphicData uri="http://schemas.openxmlformats.org/drawingml/2006/table">
            <a:tbl>
              <a:tblPr firstRow="1" firstCol="1" bandRow="1"/>
              <a:tblGrid>
                <a:gridCol w="1194744">
                  <a:extLst>
                    <a:ext uri="{9D8B030D-6E8A-4147-A177-3AD203B41FA5}">
                      <a16:colId xmlns:a16="http://schemas.microsoft.com/office/drawing/2014/main" val="861947001"/>
                    </a:ext>
                  </a:extLst>
                </a:gridCol>
                <a:gridCol w="5145291">
                  <a:extLst>
                    <a:ext uri="{9D8B030D-6E8A-4147-A177-3AD203B41FA5}">
                      <a16:colId xmlns:a16="http://schemas.microsoft.com/office/drawing/2014/main" val="176330154"/>
                    </a:ext>
                  </a:extLst>
                </a:gridCol>
                <a:gridCol w="1427377">
                  <a:extLst>
                    <a:ext uri="{9D8B030D-6E8A-4147-A177-3AD203B41FA5}">
                      <a16:colId xmlns:a16="http://schemas.microsoft.com/office/drawing/2014/main" val="2071623320"/>
                    </a:ext>
                  </a:extLst>
                </a:gridCol>
                <a:gridCol w="894741">
                  <a:extLst>
                    <a:ext uri="{9D8B030D-6E8A-4147-A177-3AD203B41FA5}">
                      <a16:colId xmlns:a16="http://schemas.microsoft.com/office/drawing/2014/main" val="3916050040"/>
                    </a:ext>
                  </a:extLst>
                </a:gridCol>
                <a:gridCol w="1037902">
                  <a:extLst>
                    <a:ext uri="{9D8B030D-6E8A-4147-A177-3AD203B41FA5}">
                      <a16:colId xmlns:a16="http://schemas.microsoft.com/office/drawing/2014/main" val="1663541486"/>
                    </a:ext>
                  </a:extLst>
                </a:gridCol>
              </a:tblGrid>
              <a:tr h="16702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NOS1AP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Romano-Ward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40822037"/>
                  </a:ext>
                </a:extLst>
              </a:tr>
              <a:tr h="63681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SCN5A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 block, nonprogressive, Heart block, progressive, Long QT syndrome, Ventricular fibrillation, Atrial fibrillation, Sick sinus syndrome, Brugada syndrome,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899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6342544"/>
                  </a:ext>
                </a:extLst>
              </a:tr>
              <a:tr h="16702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SLC12A3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Gitelman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61428409"/>
                  </a:ext>
                </a:extLst>
              </a:tr>
              <a:tr h="25716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TECRL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60070496"/>
                  </a:ext>
                </a:extLst>
              </a:tr>
              <a:tr h="2985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TRDN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8414" marR="284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41851177"/>
                  </a:ext>
                </a:extLst>
              </a:tr>
            </a:tbl>
          </a:graphicData>
        </a:graphic>
      </p:graphicFrame>
    </p:spTree>
    <p:extLst>
      <p:ext uri="{BB962C8B-B14F-4D97-AF65-F5344CB8AC3E}">
        <p14:creationId xmlns:p14="http://schemas.microsoft.com/office/powerpoint/2010/main" val="31834475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45989" y="506692"/>
            <a:ext cx="9613556" cy="4985980"/>
          </a:xfrm>
          <a:prstGeom prst="rect">
            <a:avLst/>
          </a:prstGeom>
        </p:spPr>
        <p:txBody>
          <a:bodyPr wrap="square">
            <a:spAutoFit/>
          </a:bodyPr>
          <a:lstStyle/>
          <a:p>
            <a:r>
              <a:rPr lang="es-ES"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PANEL DE HIPERTENSIÓN ARTERIAL PULMONAR</a:t>
            </a:r>
          </a:p>
          <a:p>
            <a:endPar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La </a:t>
            </a:r>
            <a:r>
              <a:rPr lang="es-419" b="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hipertensión arterial pulmonar (HAP)</a:t>
            </a: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se caracteriza por una obstrucción y obliteración generalizadas de las arterias pulmonares pequeñas que conducen a un aumento de la resistencia vascular pulmonar, elevación de la presión arterial pulmonar y, finalmente, insuficiencia del ventrículo derecho (VD) y muerte. El diagnóstico clínico de HAP puede establecerse por la presencia de una presión arterial pulmonar media &gt;25 mmHg en reposo o &gt;30 mmHg durante el ejercicio cuando se excluyen otras causas conocidas de hipertensión pulmonar. Los síntomas iniciales de hipertensión arterial pulmonar son disnea (60%), fatiga (19%), síncope (8%), dolor torácico (7%), palpitaciones (5%) y edema (3%) y se correlacionan con el grado de falla del VD. La edad media en el momento del diagnóstico es de 36 años, pero todos los grupos de edad pueden verse afectados.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058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391296" y="298276"/>
            <a:ext cx="9382897" cy="507831"/>
          </a:xfrm>
          <a:prstGeom prst="rect">
            <a:avLst/>
          </a:prstGeom>
        </p:spPr>
        <p:txBody>
          <a:bodyPr wrap="square">
            <a:spAutoFit/>
          </a:bodyPr>
          <a:lstStyle/>
          <a:p>
            <a:pPr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para el estudio de hipertensión arterial pulmonar incluye 23 genes: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74439462"/>
              </p:ext>
            </p:extLst>
          </p:nvPr>
        </p:nvGraphicFramePr>
        <p:xfrm>
          <a:off x="481914" y="1000897"/>
          <a:ext cx="9452917" cy="5479355"/>
        </p:xfrm>
        <a:graphic>
          <a:graphicData uri="http://schemas.openxmlformats.org/drawingml/2006/table">
            <a:tbl>
              <a:tblPr firstRow="1" firstCol="1" bandRow="1"/>
              <a:tblGrid>
                <a:gridCol w="1017313">
                  <a:extLst>
                    <a:ext uri="{9D8B030D-6E8A-4147-A177-3AD203B41FA5}">
                      <a16:colId xmlns:a16="http://schemas.microsoft.com/office/drawing/2014/main" val="3859654154"/>
                    </a:ext>
                  </a:extLst>
                </a:gridCol>
                <a:gridCol w="5136351">
                  <a:extLst>
                    <a:ext uri="{9D8B030D-6E8A-4147-A177-3AD203B41FA5}">
                      <a16:colId xmlns:a16="http://schemas.microsoft.com/office/drawing/2014/main" val="1671990865"/>
                    </a:ext>
                  </a:extLst>
                </a:gridCol>
                <a:gridCol w="1112108">
                  <a:extLst>
                    <a:ext uri="{9D8B030D-6E8A-4147-A177-3AD203B41FA5}">
                      <a16:colId xmlns:a16="http://schemas.microsoft.com/office/drawing/2014/main" val="1022100958"/>
                    </a:ext>
                  </a:extLst>
                </a:gridCol>
                <a:gridCol w="1062682">
                  <a:extLst>
                    <a:ext uri="{9D8B030D-6E8A-4147-A177-3AD203B41FA5}">
                      <a16:colId xmlns:a16="http://schemas.microsoft.com/office/drawing/2014/main" val="4067598926"/>
                    </a:ext>
                  </a:extLst>
                </a:gridCol>
                <a:gridCol w="1124463">
                  <a:extLst>
                    <a:ext uri="{9D8B030D-6E8A-4147-A177-3AD203B41FA5}">
                      <a16:colId xmlns:a16="http://schemas.microsoft.com/office/drawing/2014/main" val="2001685207"/>
                    </a:ext>
                  </a:extLst>
                </a:gridCol>
              </a:tblGrid>
              <a:tr h="223563">
                <a:tc>
                  <a:txBody>
                    <a:bodyPr/>
                    <a:lstStyle/>
                    <a:p>
                      <a:pPr algn="ctr">
                        <a:lnSpc>
                          <a:spcPct val="107000"/>
                        </a:lnSpc>
                        <a:spcAft>
                          <a:spcPts val="0"/>
                        </a:spcAft>
                      </a:pPr>
                      <a:r>
                        <a:rPr lang="es-419" sz="1600" b="1"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b="1"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b="1"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b="1"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b="1"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01530902"/>
                  </a:ext>
                </a:extLst>
              </a:tr>
              <a:tr h="48669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ABCC8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Hyperinsulinemic hypoglycemia, Diabetes, permanent neonatal, Hypoglycemia, leucine-induced, Diabetes mellitus, transient neonatal, Pulmonary arterial hypertension (PAH)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86885575"/>
                  </a:ext>
                </a:extLst>
              </a:tr>
              <a:tr h="12464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ACVRL1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Hereditary hemorrhagic telangiectasia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75473650"/>
                  </a:ext>
                </a:extLst>
              </a:tr>
              <a:tr h="12464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AQP1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arterial hypertension (PAH)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55726647"/>
                  </a:ext>
                </a:extLst>
              </a:tr>
              <a:tr h="12464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ATP13A3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arterial hypertension (PAH)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01417870"/>
                  </a:ext>
                </a:extLst>
              </a:tr>
              <a:tr h="36205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BMPR1B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Acromesomelic dysplasia, Demirhan, Brachydactyly C/Symphalangism-like pheno, Brachydactyly type A2, Pulmonary arterial hypertension (PAH)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69490578"/>
                  </a:ext>
                </a:extLst>
              </a:tr>
              <a:tr h="20827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BMPR2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hypertension, primary, Pulmonary venoocclusive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49375641"/>
                  </a:ext>
                </a:extLst>
              </a:tr>
              <a:tr h="45108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CAV1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Partial lipodystrophy, congenital cataracts, and neurodegeneration syndrome, Lipodystrophy, congenital generalized, Pulmonary hypertension, primary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1442566"/>
                  </a:ext>
                </a:extLst>
              </a:tr>
              <a:tr h="12464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EIF2AK4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venoocclusive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14792884"/>
                  </a:ext>
                </a:extLst>
              </a:tr>
              <a:tr h="20827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ENG</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Juvenile polyposis syndrome, Hereditary hemorrhagic telangiectasia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491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06569126"/>
                  </a:ext>
                </a:extLst>
              </a:tr>
              <a:tr h="20827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FOXF1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Alveolar capillary dysplasia with misalignment of pulmonary veins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41471713"/>
                  </a:ext>
                </a:extLst>
              </a:tr>
            </a:tbl>
          </a:graphicData>
        </a:graphic>
      </p:graphicFrame>
    </p:spTree>
    <p:extLst>
      <p:ext uri="{BB962C8B-B14F-4D97-AF65-F5344CB8AC3E}">
        <p14:creationId xmlns:p14="http://schemas.microsoft.com/office/powerpoint/2010/main" val="3735026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151251254"/>
              </p:ext>
            </p:extLst>
          </p:nvPr>
        </p:nvGraphicFramePr>
        <p:xfrm>
          <a:off x="368644" y="424057"/>
          <a:ext cx="9452917" cy="5902605"/>
        </p:xfrm>
        <a:graphic>
          <a:graphicData uri="http://schemas.openxmlformats.org/drawingml/2006/table">
            <a:tbl>
              <a:tblPr firstRow="1" firstCol="1" bandRow="1"/>
              <a:tblGrid>
                <a:gridCol w="1017313">
                  <a:extLst>
                    <a:ext uri="{9D8B030D-6E8A-4147-A177-3AD203B41FA5}">
                      <a16:colId xmlns:a16="http://schemas.microsoft.com/office/drawing/2014/main" val="1304236837"/>
                    </a:ext>
                  </a:extLst>
                </a:gridCol>
                <a:gridCol w="5150767">
                  <a:extLst>
                    <a:ext uri="{9D8B030D-6E8A-4147-A177-3AD203B41FA5}">
                      <a16:colId xmlns:a16="http://schemas.microsoft.com/office/drawing/2014/main" val="1468113718"/>
                    </a:ext>
                  </a:extLst>
                </a:gridCol>
                <a:gridCol w="1124465">
                  <a:extLst>
                    <a:ext uri="{9D8B030D-6E8A-4147-A177-3AD203B41FA5}">
                      <a16:colId xmlns:a16="http://schemas.microsoft.com/office/drawing/2014/main" val="1882762152"/>
                    </a:ext>
                  </a:extLst>
                </a:gridCol>
                <a:gridCol w="1050325">
                  <a:extLst>
                    <a:ext uri="{9D8B030D-6E8A-4147-A177-3AD203B41FA5}">
                      <a16:colId xmlns:a16="http://schemas.microsoft.com/office/drawing/2014/main" val="3541046873"/>
                    </a:ext>
                  </a:extLst>
                </a:gridCol>
                <a:gridCol w="1110047">
                  <a:extLst>
                    <a:ext uri="{9D8B030D-6E8A-4147-A177-3AD203B41FA5}">
                      <a16:colId xmlns:a16="http://schemas.microsoft.com/office/drawing/2014/main" val="2683178607"/>
                    </a:ext>
                  </a:extLst>
                </a:gridCol>
              </a:tblGrid>
              <a:tr h="5621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GDF2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Hereditary hemorrhagic telangiectasia, type 5, Pulmonary arterial hypertension (PAH)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21339364"/>
                  </a:ext>
                </a:extLst>
              </a:tr>
              <a:tr h="2810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87193127"/>
                  </a:ext>
                </a:extLst>
              </a:tr>
              <a:tr h="2810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KCNK3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artery hypertension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74170403"/>
                  </a:ext>
                </a:extLst>
              </a:tr>
              <a:tr h="2810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KLF2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arterial hypertension (PAH)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88302660"/>
                  </a:ext>
                </a:extLst>
              </a:tr>
              <a:tr h="2810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NFU1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Multiple mitochondrial dysfunctions syndrome 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54153648"/>
                  </a:ext>
                </a:extLst>
              </a:tr>
              <a:tr h="84322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NOTCH3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Cerebral arteriopathy with subcortical infarcts and leukoencephalopathy (CADASIL), Lateral meningocele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89803989"/>
                  </a:ext>
                </a:extLst>
              </a:tr>
              <a:tr h="5621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RASA1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Parkes Weber syndrome, Capillary malformation-arteriovenous malformation, Spinal arteriovenous anomalies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6015192"/>
                  </a:ext>
                </a:extLst>
              </a:tr>
              <a:tr h="5621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SARS2</a:t>
                      </a:r>
                      <a:endParaRPr lang="es-419"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Hyperuricemia, pulmonary hypertension, renal failure, and alkalosis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82834670"/>
                  </a:ext>
                </a:extLst>
              </a:tr>
              <a:tr h="84322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SMAD4</a:t>
                      </a:r>
                      <a:endParaRPr lang="es-419"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Juvenile polyposis/hereditary hemorrhagic telangiectasia syndrome, Polyposis, juvenile intestinal, Myhre dysplasia, Hereditary hemorrhagic telangiectasia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15359898"/>
                  </a:ext>
                </a:extLst>
              </a:tr>
              <a:tr h="2810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SMAD9</a:t>
                      </a:r>
                      <a:endParaRPr lang="es-419"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hypertension, primary 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84464017"/>
                  </a:ext>
                </a:extLst>
              </a:tr>
              <a:tr h="2810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SOX17</a:t>
                      </a:r>
                      <a:endParaRPr lang="es-419"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Pulmonary arterial hypertension (PAH)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66423522"/>
                  </a:ext>
                </a:extLst>
              </a:tr>
              <a:tr h="5621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STRA6</a:t>
                      </a:r>
                      <a:endParaRPr lang="es-419"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Microphthalmia, syndromic, Microphthalmia, isolated, with coloboma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25732515"/>
                  </a:ext>
                </a:extLst>
              </a:tr>
              <a:tr h="2810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TBX4</a:t>
                      </a:r>
                      <a:endParaRPr lang="es-419"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Small patella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686" marR="2168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33069215"/>
                  </a:ext>
                </a:extLst>
              </a:tr>
            </a:tbl>
          </a:graphicData>
        </a:graphic>
      </p:graphicFrame>
    </p:spTree>
    <p:extLst>
      <p:ext uri="{BB962C8B-B14F-4D97-AF65-F5344CB8AC3E}">
        <p14:creationId xmlns:p14="http://schemas.microsoft.com/office/powerpoint/2010/main" val="2267359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sp>
        <p:nvSpPr>
          <p:cNvPr id="2" name="Rectangle 1"/>
          <p:cNvSpPr/>
          <p:nvPr/>
        </p:nvSpPr>
        <p:spPr>
          <a:xfrm>
            <a:off x="453080" y="491260"/>
            <a:ext cx="9481751" cy="2123658"/>
          </a:xfrm>
          <a:prstGeom prst="rect">
            <a:avLst/>
          </a:prstGeom>
        </p:spPr>
        <p:txBody>
          <a:bodyPr wrap="square">
            <a:spAutoFit/>
          </a:bodyPr>
          <a:lstStyle/>
          <a:p>
            <a:r>
              <a:rPr lang="es-419" sz="2400" b="1" dirty="0">
                <a:solidFill>
                  <a:srgbClr val="33CCCC"/>
                </a:solidFill>
                <a:effectLst/>
                <a:latin typeface="Calibri Light" panose="020F0302020204030204" pitchFamily="34" charset="0"/>
                <a:ea typeface="Times New Roman" panose="02020603050405020304" pitchFamily="18" charset="0"/>
                <a:cs typeface="Times New Roman" panose="02020603050405020304" pitchFamily="18" charset="0"/>
              </a:rPr>
              <a:t>PANEL CARDIOLÓGICO AMPLIADO</a:t>
            </a:r>
          </a:p>
          <a:p>
            <a:pPr indent="449580"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cardiológico ampliado cubre todos los genes asociados a canalopatías y miocardiopatías. Es ideal para pacientes en los que el fenotipo es complejo e incluye características tanto de canalopatía como de miocardiopatía, y para la investigación de muerte súbita.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898354" y="2614918"/>
            <a:ext cx="3005951" cy="507831"/>
          </a:xfrm>
          <a:prstGeom prst="rect">
            <a:avLst/>
          </a:prstGeom>
        </p:spPr>
        <p:txBody>
          <a:bodyPr wrap="none">
            <a:spAutoFit/>
          </a:bodyPr>
          <a:lstStyle/>
          <a:p>
            <a:pPr algn="just">
              <a:lnSpc>
                <a:spcPct val="150000"/>
              </a:lnSpc>
              <a:spcAft>
                <a:spcPts val="800"/>
              </a:spcAft>
            </a:pPr>
            <a:r>
              <a:rPr lang="es-419"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incluye 260 genes: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12211262"/>
              </p:ext>
            </p:extLst>
          </p:nvPr>
        </p:nvGraphicFramePr>
        <p:xfrm>
          <a:off x="556054" y="3286896"/>
          <a:ext cx="9378779" cy="3119440"/>
        </p:xfrm>
        <a:graphic>
          <a:graphicData uri="http://schemas.openxmlformats.org/drawingml/2006/table">
            <a:tbl>
              <a:tblPr firstRow="1" firstCol="1" bandRow="1"/>
              <a:tblGrid>
                <a:gridCol w="1120753">
                  <a:extLst>
                    <a:ext uri="{9D8B030D-6E8A-4147-A177-3AD203B41FA5}">
                      <a16:colId xmlns:a16="http://schemas.microsoft.com/office/drawing/2014/main" val="1262763233"/>
                    </a:ext>
                  </a:extLst>
                </a:gridCol>
                <a:gridCol w="5032912">
                  <a:extLst>
                    <a:ext uri="{9D8B030D-6E8A-4147-A177-3AD203B41FA5}">
                      <a16:colId xmlns:a16="http://schemas.microsoft.com/office/drawing/2014/main" val="1431912468"/>
                    </a:ext>
                  </a:extLst>
                </a:gridCol>
                <a:gridCol w="1161535">
                  <a:extLst>
                    <a:ext uri="{9D8B030D-6E8A-4147-A177-3AD203B41FA5}">
                      <a16:colId xmlns:a16="http://schemas.microsoft.com/office/drawing/2014/main" val="1738986111"/>
                    </a:ext>
                  </a:extLst>
                </a:gridCol>
                <a:gridCol w="1075038">
                  <a:extLst>
                    <a:ext uri="{9D8B030D-6E8A-4147-A177-3AD203B41FA5}">
                      <a16:colId xmlns:a16="http://schemas.microsoft.com/office/drawing/2014/main" val="2331293967"/>
                    </a:ext>
                  </a:extLst>
                </a:gridCol>
                <a:gridCol w="988541">
                  <a:extLst>
                    <a:ext uri="{9D8B030D-6E8A-4147-A177-3AD203B41FA5}">
                      <a16:colId xmlns:a16="http://schemas.microsoft.com/office/drawing/2014/main" val="104748918"/>
                    </a:ext>
                  </a:extLst>
                </a:gridCol>
              </a:tblGrid>
              <a:tr h="129834">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extLst>
                  <a:ext uri="{0D108BD9-81ED-4DB2-BD59-A6C34878D82A}">
                    <a16:rowId xmlns:a16="http://schemas.microsoft.com/office/drawing/2014/main" val="2288269345"/>
                  </a:ext>
                </a:extLst>
              </a:tr>
              <a:tr h="20336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AARS2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Leukoencephalopathy, progressive, with ovarian failure, Combined oxidative phosphorylation deficiency 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98144059"/>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ABCC6*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Pseudoxanthoma elasticum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10893770"/>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ABCC9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Cantu syndrome,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42187551"/>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ACAD9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Acyl-CoA dehydrogenase family,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65073786"/>
                  </a:ext>
                </a:extLst>
              </a:tr>
              <a:tr h="10685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ACADVL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Acyl-CoA dehydrogenase, very long chain,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04367550"/>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03576848"/>
                  </a:ext>
                </a:extLst>
              </a:tr>
              <a:tr h="15855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Aortic aneurysm, familial thoracic, Moyamoya disease, Multisystemic smooth muscle dysfunction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47179690"/>
                  </a:ext>
                </a:extLst>
              </a:tr>
            </a:tbl>
          </a:graphicData>
        </a:graphic>
      </p:graphicFrame>
    </p:spTree>
    <p:extLst>
      <p:ext uri="{BB962C8B-B14F-4D97-AF65-F5344CB8AC3E}">
        <p14:creationId xmlns:p14="http://schemas.microsoft.com/office/powerpoint/2010/main" val="316268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1179804784"/>
              </p:ext>
            </p:extLst>
          </p:nvPr>
        </p:nvGraphicFramePr>
        <p:xfrm>
          <a:off x="462988" y="910642"/>
          <a:ext cx="9535406" cy="5774765"/>
        </p:xfrm>
        <a:graphic>
          <a:graphicData uri="http://schemas.openxmlformats.org/drawingml/2006/table">
            <a:tbl>
              <a:tblPr firstRow="1" firstCol="1" bandRow="1"/>
              <a:tblGrid>
                <a:gridCol w="1045563">
                  <a:extLst>
                    <a:ext uri="{9D8B030D-6E8A-4147-A177-3AD203B41FA5}">
                      <a16:colId xmlns:a16="http://schemas.microsoft.com/office/drawing/2014/main" val="2106934433"/>
                    </a:ext>
                  </a:extLst>
                </a:gridCol>
                <a:gridCol w="5679328">
                  <a:extLst>
                    <a:ext uri="{9D8B030D-6E8A-4147-A177-3AD203B41FA5}">
                      <a16:colId xmlns:a16="http://schemas.microsoft.com/office/drawing/2014/main" val="4038251917"/>
                    </a:ext>
                  </a:extLst>
                </a:gridCol>
                <a:gridCol w="1018572">
                  <a:extLst>
                    <a:ext uri="{9D8B030D-6E8A-4147-A177-3AD203B41FA5}">
                      <a16:colId xmlns:a16="http://schemas.microsoft.com/office/drawing/2014/main" val="874475263"/>
                    </a:ext>
                  </a:extLst>
                </a:gridCol>
                <a:gridCol w="1006997">
                  <a:extLst>
                    <a:ext uri="{9D8B030D-6E8A-4147-A177-3AD203B41FA5}">
                      <a16:colId xmlns:a16="http://schemas.microsoft.com/office/drawing/2014/main" val="2447301317"/>
                    </a:ext>
                  </a:extLst>
                </a:gridCol>
                <a:gridCol w="784946">
                  <a:extLst>
                    <a:ext uri="{9D8B030D-6E8A-4147-A177-3AD203B41FA5}">
                      <a16:colId xmlns:a16="http://schemas.microsoft.com/office/drawing/2014/main" val="154298475"/>
                    </a:ext>
                  </a:extLst>
                </a:gridCol>
              </a:tblGrid>
              <a:tr h="0">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Gen</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Fenotipo asociado</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Modo  de herencia</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ClinVar</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tc>
                  <a:txBody>
                    <a:bodyPr/>
                    <a:lstStyle/>
                    <a:p>
                      <a:pPr algn="ctr">
                        <a:lnSpc>
                          <a:spcPct val="107000"/>
                        </a:lnSpc>
                        <a:spcAft>
                          <a:spcPts val="0"/>
                        </a:spcAft>
                      </a:pPr>
                      <a:r>
                        <a:rPr lang="es-419" sz="16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HGMD</a:t>
                      </a:r>
                      <a:endParaRPr lang="es-419"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chemeClr val="accent5"/>
                    </a:solidFill>
                  </a:tcPr>
                </a:tc>
                <a:extLst>
                  <a:ext uri="{0D108BD9-81ED-4DB2-BD59-A6C34878D82A}">
                    <a16:rowId xmlns:a16="http://schemas.microsoft.com/office/drawing/2014/main" val="1185419519"/>
                  </a:ext>
                </a:extLst>
              </a:tr>
              <a:tr h="31220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AARS2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Leukoencephalopathy, progressive, with ovarian failure, Combined oxidative phosphorylation deficiency 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07548998"/>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ABCC6*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Pseudoxanthoma elasticum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57931651"/>
                  </a:ext>
                </a:extLst>
              </a:tr>
              <a:tr h="24606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ABCC9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Cantu syndrome,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80706545"/>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ACAD9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Acyl-CoA dehydrogenase family,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35034962"/>
                  </a:ext>
                </a:extLst>
              </a:tr>
              <a:tr h="28604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ACADVL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Acyl-CoA dehydrogenase, very long chain,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10949379"/>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ACTA1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85300113"/>
                  </a:ext>
                </a:extLst>
              </a:tr>
              <a:tr h="562855">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ACTC1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Hypertrophic cardiomyopathy (HCM), Cardiomyopathy, restrictive, Atrial septal defect,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440752"/>
                  </a:ext>
                </a:extLst>
              </a:tr>
              <a:tr h="3159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ACTN2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6526003"/>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AGK*</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Sengers syndrome, Cataract 38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68078125"/>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Glycogen storage disease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7213277"/>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ALMS1*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Alström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51930722"/>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ALPK3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Pediatric cardiomyopathy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79913695"/>
                  </a:ext>
                </a:extLst>
              </a:tr>
              <a:tr h="3159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ANO5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Gnathodiaphyseal dysplasia, LGMD2L and distal MMD3 muscular dystrophies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7034208"/>
                  </a:ext>
                </a:extLst>
              </a:tr>
              <a:tr h="3159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APOA1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Amyloidosis, systemic nonneuronopathic, Hypoalphalipoproteinemia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0305171"/>
                  </a:ext>
                </a:extLst>
              </a:tr>
              <a:tr h="28604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BAG3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84442368"/>
                  </a:ext>
                </a:extLst>
              </a:tr>
              <a:tr h="3159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BRAF*</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LEOPARD syndrome, Noonan syndrome, Cardiofaciocutaneous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585797995"/>
                  </a:ext>
                </a:extLst>
              </a:tr>
              <a:tr h="3159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CACNA1C*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Brugada syndrome, Timothy syndrome, Neurodevelopmental disorder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9584839"/>
                  </a:ext>
                </a:extLst>
              </a:tr>
              <a:tr h="1937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CALR3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familial hypertrophic, 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549" marR="3254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76765618"/>
                  </a:ext>
                </a:extLst>
              </a:tr>
            </a:tbl>
          </a:graphicData>
        </a:graphic>
      </p:graphicFrame>
      <p:sp>
        <p:nvSpPr>
          <p:cNvPr id="16" name="Rectangle 15"/>
          <p:cNvSpPr/>
          <p:nvPr/>
        </p:nvSpPr>
        <p:spPr>
          <a:xfrm>
            <a:off x="281651" y="473970"/>
            <a:ext cx="6096000" cy="350609"/>
          </a:xfrm>
          <a:prstGeom prst="rect">
            <a:avLst/>
          </a:prstGeom>
        </p:spPr>
        <p:txBody>
          <a:bodyPr>
            <a:spAutoFit/>
          </a:bodyPr>
          <a:lstStyle/>
          <a:p>
            <a:pPr algn="just" fontAlgn="base">
              <a:lnSpc>
                <a:spcPts val="2160"/>
              </a:lnSpc>
              <a:spcAft>
                <a:spcPts val="0"/>
              </a:spcAft>
            </a:pPr>
            <a:r>
              <a:rPr lang="es-419" sz="16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El panel para el estudio de miocardiopatías incluye 217 genes:</a:t>
            </a:r>
          </a:p>
        </p:txBody>
      </p:sp>
    </p:spTree>
    <p:extLst>
      <p:ext uri="{BB962C8B-B14F-4D97-AF65-F5344CB8AC3E}">
        <p14:creationId xmlns:p14="http://schemas.microsoft.com/office/powerpoint/2010/main" val="34530326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19607350"/>
              </p:ext>
            </p:extLst>
          </p:nvPr>
        </p:nvGraphicFramePr>
        <p:xfrm>
          <a:off x="455141" y="379885"/>
          <a:ext cx="9566189" cy="6001199"/>
        </p:xfrm>
        <a:graphic>
          <a:graphicData uri="http://schemas.openxmlformats.org/drawingml/2006/table">
            <a:tbl>
              <a:tblPr firstRow="1" firstCol="1" bandRow="1"/>
              <a:tblGrid>
                <a:gridCol w="1027670">
                  <a:extLst>
                    <a:ext uri="{9D8B030D-6E8A-4147-A177-3AD203B41FA5}">
                      <a16:colId xmlns:a16="http://schemas.microsoft.com/office/drawing/2014/main" val="1748152954"/>
                    </a:ext>
                  </a:extLst>
                </a:gridCol>
                <a:gridCol w="5436973">
                  <a:extLst>
                    <a:ext uri="{9D8B030D-6E8A-4147-A177-3AD203B41FA5}">
                      <a16:colId xmlns:a16="http://schemas.microsoft.com/office/drawing/2014/main" val="1264329024"/>
                    </a:ext>
                  </a:extLst>
                </a:gridCol>
                <a:gridCol w="1136821">
                  <a:extLst>
                    <a:ext uri="{9D8B030D-6E8A-4147-A177-3AD203B41FA5}">
                      <a16:colId xmlns:a16="http://schemas.microsoft.com/office/drawing/2014/main" val="790897114"/>
                    </a:ext>
                  </a:extLst>
                </a:gridCol>
                <a:gridCol w="951471">
                  <a:extLst>
                    <a:ext uri="{9D8B030D-6E8A-4147-A177-3AD203B41FA5}">
                      <a16:colId xmlns:a16="http://schemas.microsoft.com/office/drawing/2014/main" val="365630325"/>
                    </a:ext>
                  </a:extLst>
                </a:gridCol>
                <a:gridCol w="1013254">
                  <a:extLst>
                    <a:ext uri="{9D8B030D-6E8A-4147-A177-3AD203B41FA5}">
                      <a16:colId xmlns:a16="http://schemas.microsoft.com/office/drawing/2014/main" val="1348831770"/>
                    </a:ext>
                  </a:extLst>
                </a:gridCol>
              </a:tblGrid>
              <a:tr h="21026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ACTC1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Hypertrophic cardiomyopathy (HCM), Cardiomyopathy, restrictive, Atrial septal defect,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02853711"/>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ACTN2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20806549"/>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Sengers syndrome, Cataract 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96263064"/>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Glycogen storage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98261050"/>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AGPAT2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Lipodystrophy, congenital generalized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43547725"/>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AKAP9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54498439"/>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ALMS1*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Alström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87206574"/>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ALPK3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Pediatric cardiomyopathy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00329189"/>
                  </a:ext>
                </a:extLst>
              </a:tr>
              <a:tr h="979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ANK2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Cardiac arrhythmia,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18131450"/>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ANO5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Gnathodiaphyseal dysplasia, LGMD2L and distal MMD3 muscular dystrophies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48705537"/>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APOA1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Amyloidosis, systemic nonneuronopathic, Hypoalphalipoproteinemia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5897826"/>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ATPAF2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complex V (ATP synthase) deficiency, nuclear type 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6087438"/>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BAG3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37346042"/>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BRAF*</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LEOPARD syndrome, Noonan syndrome, Cardiofaciocutaneous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59421495"/>
                  </a:ext>
                </a:extLst>
              </a:tr>
              <a:tr h="1284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CACNA1C*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Brugada syndrome, Timothy syndrome, Neurodevelopmental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4514" marR="2451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75730072"/>
                  </a:ext>
                </a:extLst>
              </a:tr>
            </a:tbl>
          </a:graphicData>
        </a:graphic>
      </p:graphicFrame>
    </p:spTree>
    <p:extLst>
      <p:ext uri="{BB962C8B-B14F-4D97-AF65-F5344CB8AC3E}">
        <p14:creationId xmlns:p14="http://schemas.microsoft.com/office/powerpoint/2010/main" val="2057894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797189344"/>
              </p:ext>
            </p:extLst>
          </p:nvPr>
        </p:nvGraphicFramePr>
        <p:xfrm>
          <a:off x="444845" y="457212"/>
          <a:ext cx="9601198" cy="6001200"/>
        </p:xfrm>
        <a:graphic>
          <a:graphicData uri="http://schemas.openxmlformats.org/drawingml/2006/table">
            <a:tbl>
              <a:tblPr firstRow="1" firstCol="1" bandRow="1"/>
              <a:tblGrid>
                <a:gridCol w="1147330">
                  <a:extLst>
                    <a:ext uri="{9D8B030D-6E8A-4147-A177-3AD203B41FA5}">
                      <a16:colId xmlns:a16="http://schemas.microsoft.com/office/drawing/2014/main" val="289355451"/>
                    </a:ext>
                  </a:extLst>
                </a:gridCol>
                <a:gridCol w="5327609">
                  <a:extLst>
                    <a:ext uri="{9D8B030D-6E8A-4147-A177-3AD203B41FA5}">
                      <a16:colId xmlns:a16="http://schemas.microsoft.com/office/drawing/2014/main" val="3261369119"/>
                    </a:ext>
                  </a:extLst>
                </a:gridCol>
                <a:gridCol w="1149178">
                  <a:extLst>
                    <a:ext uri="{9D8B030D-6E8A-4147-A177-3AD203B41FA5}">
                      <a16:colId xmlns:a16="http://schemas.microsoft.com/office/drawing/2014/main" val="3507309335"/>
                    </a:ext>
                  </a:extLst>
                </a:gridCol>
                <a:gridCol w="1025611">
                  <a:extLst>
                    <a:ext uri="{9D8B030D-6E8A-4147-A177-3AD203B41FA5}">
                      <a16:colId xmlns:a16="http://schemas.microsoft.com/office/drawing/2014/main" val="216653673"/>
                    </a:ext>
                  </a:extLst>
                </a:gridCol>
                <a:gridCol w="951470">
                  <a:extLst>
                    <a:ext uri="{9D8B030D-6E8A-4147-A177-3AD203B41FA5}">
                      <a16:colId xmlns:a16="http://schemas.microsoft.com/office/drawing/2014/main" val="4278401896"/>
                    </a:ext>
                  </a:extLst>
                </a:gridCol>
              </a:tblGrid>
              <a:tr h="25956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CACNA1D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Primary aldosteronism, seizures, and neurologic abnormalities, Sinoatrial node dysfunction and deafness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35699442"/>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CACNB2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Brugada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02855695"/>
                  </a:ext>
                </a:extLst>
              </a:tr>
              <a:tr h="25956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CALM1*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Recurrent cardiac arrest, infantile,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88223514"/>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CALM2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88711075"/>
                  </a:ext>
                </a:extLst>
              </a:tr>
              <a:tr h="17492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CALM3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Catecholaminergic polymorphic ventricular tachycardia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46028839"/>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CALR3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familial hypertrophic, 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62825424"/>
                  </a:ext>
                </a:extLst>
              </a:tr>
              <a:tr h="17492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CAPN3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Eosinophilic myositis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20241511"/>
                  </a:ext>
                </a:extLst>
              </a:tr>
              <a:tr h="17492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CASQ2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18559593"/>
                  </a:ext>
                </a:extLst>
              </a:tr>
              <a:tr h="17492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CASZ1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Ventricular septal defect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95816192"/>
                  </a:ext>
                </a:extLst>
              </a:tr>
              <a:tr h="42885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CAV3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Creatine phosphokinase, elevated serum, Hypertrophic cardiomyopathy (HCM), Long QT syndrome, Muscular dystrophy, limb-girdle, type IC, Myopathy, distal, Tateyama type, Rippling muscle disease 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51066522"/>
                  </a:ext>
                </a:extLst>
              </a:tr>
              <a:tr h="19321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CBL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syndrome-like disorder with or without juvenile myelomonocytic leukemia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74018626"/>
                  </a:ext>
                </a:extLst>
              </a:tr>
              <a:tr h="17492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CDH2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cardiomyopathy (ARVC)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42339808"/>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CHKB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congenital, megaconial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13367659"/>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CHRM2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14218643"/>
                  </a:ext>
                </a:extLst>
              </a:tr>
              <a:tr h="25956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COX15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Cardioencephalomyopathy, fatal infantile, due to cytochrome c oxidase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69985482"/>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CPT2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Carnitine palmitoyltransferase II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19349451"/>
                  </a:ext>
                </a:extLst>
              </a:tr>
            </a:tbl>
          </a:graphicData>
        </a:graphic>
      </p:graphicFrame>
    </p:spTree>
    <p:extLst>
      <p:ext uri="{BB962C8B-B14F-4D97-AF65-F5344CB8AC3E}">
        <p14:creationId xmlns:p14="http://schemas.microsoft.com/office/powerpoint/2010/main" val="3784267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258499170"/>
              </p:ext>
            </p:extLst>
          </p:nvPr>
        </p:nvGraphicFramePr>
        <p:xfrm>
          <a:off x="282146" y="294754"/>
          <a:ext cx="9751541" cy="6262119"/>
        </p:xfrm>
        <a:graphic>
          <a:graphicData uri="http://schemas.openxmlformats.org/drawingml/2006/table">
            <a:tbl>
              <a:tblPr firstRow="1" firstCol="1" bandRow="1"/>
              <a:tblGrid>
                <a:gridCol w="1040027">
                  <a:extLst>
                    <a:ext uri="{9D8B030D-6E8A-4147-A177-3AD203B41FA5}">
                      <a16:colId xmlns:a16="http://schemas.microsoft.com/office/drawing/2014/main" val="1829401071"/>
                    </a:ext>
                  </a:extLst>
                </a:gridCol>
                <a:gridCol w="5906530">
                  <a:extLst>
                    <a:ext uri="{9D8B030D-6E8A-4147-A177-3AD203B41FA5}">
                      <a16:colId xmlns:a16="http://schemas.microsoft.com/office/drawing/2014/main" val="3504913076"/>
                    </a:ext>
                  </a:extLst>
                </a:gridCol>
                <a:gridCol w="1062681">
                  <a:extLst>
                    <a:ext uri="{9D8B030D-6E8A-4147-A177-3AD203B41FA5}">
                      <a16:colId xmlns:a16="http://schemas.microsoft.com/office/drawing/2014/main" val="657074869"/>
                    </a:ext>
                  </a:extLst>
                </a:gridCol>
                <a:gridCol w="877330">
                  <a:extLst>
                    <a:ext uri="{9D8B030D-6E8A-4147-A177-3AD203B41FA5}">
                      <a16:colId xmlns:a16="http://schemas.microsoft.com/office/drawing/2014/main" val="759132558"/>
                    </a:ext>
                  </a:extLst>
                </a:gridCol>
                <a:gridCol w="864973">
                  <a:extLst>
                    <a:ext uri="{9D8B030D-6E8A-4147-A177-3AD203B41FA5}">
                      <a16:colId xmlns:a16="http://schemas.microsoft.com/office/drawing/2014/main" val="2987940578"/>
                    </a:ext>
                  </a:extLst>
                </a:gridCol>
              </a:tblGrid>
              <a:tr h="59813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CRYAB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Cataract, myofibrillar myopathy and cardiomyopathy, Congenital cataract and cardiomyopathy, Dilated cardiomyopathy (DCM), Myopathy, myofibrillar, Cataract 16, multiple types, Myopathy, myofibrillar, fatal infantile hypertonic, alpha-B crystallin-related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30305222"/>
                  </a:ext>
                </a:extLst>
              </a:tr>
              <a:tr h="19321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CSRP3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96699577"/>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CTNNA3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34280539"/>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DBH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Dopamine beta-hydroxylase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4668183"/>
                  </a:ext>
                </a:extLst>
              </a:tr>
              <a:tr h="25956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 Scapuloperoneal syndrome, neurogenic, Kaeser type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40243571"/>
                  </a:ext>
                </a:extLst>
              </a:tr>
              <a:tr h="25956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DMD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Becker muscular dystrophy, Duchenne muscular dystrophy,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54097782"/>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DNAJC19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3-methylglutaconic aciduria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14751010"/>
                  </a:ext>
                </a:extLst>
              </a:tr>
              <a:tr h="11849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DOLK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disorder of glycosylation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72259023"/>
                  </a:ext>
                </a:extLst>
              </a:tr>
              <a:tr h="25956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DPM3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disorder of glycosylation, Dilated cardiomyopathy (DCM), Limb-girdle muscular dystrophy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88907296"/>
                  </a:ext>
                </a:extLst>
              </a:tr>
              <a:tr h="34421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DSC2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with palmoplantar keratoderma and woolly hair, 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29147976"/>
                  </a:ext>
                </a:extLst>
              </a:tr>
              <a:tr h="19321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DSG2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52665600"/>
                  </a:ext>
                </a:extLst>
              </a:tr>
              <a:tr h="59813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dilated, with wooly hair, keratoderma, and tooth agenesis, Arrhythmogenic right ventricular dysplasia, familial, Cardiomyopathy, dilated, with wooly hair and keratoderma, Keratosis palmoplantaris striata II, Epidermolysis bullosa, lethal acantholytic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583" marR="1858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42366346"/>
                  </a:ext>
                </a:extLst>
              </a:tr>
            </a:tbl>
          </a:graphicData>
        </a:graphic>
      </p:graphicFrame>
    </p:spTree>
    <p:extLst>
      <p:ext uri="{BB962C8B-B14F-4D97-AF65-F5344CB8AC3E}">
        <p14:creationId xmlns:p14="http://schemas.microsoft.com/office/powerpoint/2010/main" val="874407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84956205"/>
              </p:ext>
            </p:extLst>
          </p:nvPr>
        </p:nvGraphicFramePr>
        <p:xfrm>
          <a:off x="407772" y="432477"/>
          <a:ext cx="9588843" cy="6001203"/>
        </p:xfrm>
        <a:graphic>
          <a:graphicData uri="http://schemas.openxmlformats.org/drawingml/2006/table">
            <a:tbl>
              <a:tblPr firstRow="1" firstCol="1" bandRow="1"/>
              <a:tblGrid>
                <a:gridCol w="1037969">
                  <a:extLst>
                    <a:ext uri="{9D8B030D-6E8A-4147-A177-3AD203B41FA5}">
                      <a16:colId xmlns:a16="http://schemas.microsoft.com/office/drawing/2014/main" val="2511779741"/>
                    </a:ext>
                  </a:extLst>
                </a:gridCol>
                <a:gridCol w="5857102">
                  <a:extLst>
                    <a:ext uri="{9D8B030D-6E8A-4147-A177-3AD203B41FA5}">
                      <a16:colId xmlns:a16="http://schemas.microsoft.com/office/drawing/2014/main" val="1204720127"/>
                    </a:ext>
                  </a:extLst>
                </a:gridCol>
                <a:gridCol w="914400">
                  <a:extLst>
                    <a:ext uri="{9D8B030D-6E8A-4147-A177-3AD203B41FA5}">
                      <a16:colId xmlns:a16="http://schemas.microsoft.com/office/drawing/2014/main" val="829409730"/>
                    </a:ext>
                  </a:extLst>
                </a:gridCol>
                <a:gridCol w="877330">
                  <a:extLst>
                    <a:ext uri="{9D8B030D-6E8A-4147-A177-3AD203B41FA5}">
                      <a16:colId xmlns:a16="http://schemas.microsoft.com/office/drawing/2014/main" val="1438961850"/>
                    </a:ext>
                  </a:extLst>
                </a:gridCol>
                <a:gridCol w="902042">
                  <a:extLst>
                    <a:ext uri="{9D8B030D-6E8A-4147-A177-3AD203B41FA5}">
                      <a16:colId xmlns:a16="http://schemas.microsoft.com/office/drawing/2014/main" val="499422980"/>
                    </a:ext>
                  </a:extLst>
                </a:gridCol>
              </a:tblGrid>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DTNA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54435309"/>
                  </a:ext>
                </a:extLst>
              </a:tr>
              <a:tr h="29768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DYSF</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Miyoshi muscular dystrophy, Muscular dystrophy, limb-girdle, Myopathy, distal, with anterior tibial onset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89563205"/>
                  </a:ext>
                </a:extLst>
              </a:tr>
              <a:tr h="22573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EEF1A2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Epileptic encephalopathy, early infantile, Mental retardation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44571614"/>
                  </a:ext>
                </a:extLst>
              </a:tr>
              <a:tr h="20061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ELAC2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74285113"/>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Emery-Dreifuss muscular dystrophy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04065972"/>
                  </a:ext>
                </a:extLst>
              </a:tr>
              <a:tr h="20061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ENPP1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Arterial calcification, Hypophosphatemic rickets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27461454"/>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EPG5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Vici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22946297"/>
                  </a:ext>
                </a:extLst>
              </a:tr>
              <a:tr h="22573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ETFA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Glutaric aciduria, Multiple acyl-CoA dehydrogenase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45415379"/>
                  </a:ext>
                </a:extLst>
              </a:tr>
              <a:tr h="22573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ETFB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Glutaric aciduria, Multiple acyl-CoA dehydrogenase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80193875"/>
                  </a:ext>
                </a:extLst>
              </a:tr>
              <a:tr h="22573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ETFDH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Glutaric aciduria, Multiple acyl-CoA dehydrogenase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06846907"/>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Tyrosinemia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69696708"/>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FBXL4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DNA depletion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78563563"/>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FBXO32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79358930"/>
                  </a:ext>
                </a:extLst>
              </a:tr>
              <a:tr h="29768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FHL1*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 with postural muscle atrophy, Emery-Dreifuss muscular dystrophy, Reducing bod 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97564100"/>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FHOD3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familial hypertrophic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4916503"/>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FKRP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40789160"/>
                  </a:ext>
                </a:extLst>
              </a:tr>
              <a:tr h="33860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FKTN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 Dilated cardiomyopathy (DCM), Muscular dystrophy-dystroglycanopathy (limb-girdle)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66705579"/>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FLNC*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93108889"/>
                  </a:ext>
                </a:extLst>
              </a:tr>
              <a:tr h="1359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FOXD4*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33367347"/>
                  </a:ext>
                </a:extLst>
              </a:tr>
              <a:tr h="20061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FOXRED1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Mitochondrial complex 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816" marR="2181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71350217"/>
                  </a:ext>
                </a:extLst>
              </a:tr>
            </a:tbl>
          </a:graphicData>
        </a:graphic>
      </p:graphicFrame>
    </p:spTree>
    <p:extLst>
      <p:ext uri="{BB962C8B-B14F-4D97-AF65-F5344CB8AC3E}">
        <p14:creationId xmlns:p14="http://schemas.microsoft.com/office/powerpoint/2010/main" val="8045328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930607700"/>
              </p:ext>
            </p:extLst>
          </p:nvPr>
        </p:nvGraphicFramePr>
        <p:xfrm>
          <a:off x="494271" y="346003"/>
          <a:ext cx="9539415" cy="6262123"/>
        </p:xfrm>
        <a:graphic>
          <a:graphicData uri="http://schemas.openxmlformats.org/drawingml/2006/table">
            <a:tbl>
              <a:tblPr firstRow="1" firstCol="1" bandRow="1"/>
              <a:tblGrid>
                <a:gridCol w="1013253">
                  <a:extLst>
                    <a:ext uri="{9D8B030D-6E8A-4147-A177-3AD203B41FA5}">
                      <a16:colId xmlns:a16="http://schemas.microsoft.com/office/drawing/2014/main" val="2662638157"/>
                    </a:ext>
                  </a:extLst>
                </a:gridCol>
                <a:gridCol w="5795319">
                  <a:extLst>
                    <a:ext uri="{9D8B030D-6E8A-4147-A177-3AD203B41FA5}">
                      <a16:colId xmlns:a16="http://schemas.microsoft.com/office/drawing/2014/main" val="910528550"/>
                    </a:ext>
                  </a:extLst>
                </a:gridCol>
                <a:gridCol w="1037968">
                  <a:extLst>
                    <a:ext uri="{9D8B030D-6E8A-4147-A177-3AD203B41FA5}">
                      <a16:colId xmlns:a16="http://schemas.microsoft.com/office/drawing/2014/main" val="3864486603"/>
                    </a:ext>
                  </a:extLst>
                </a:gridCol>
                <a:gridCol w="827903">
                  <a:extLst>
                    <a:ext uri="{9D8B030D-6E8A-4147-A177-3AD203B41FA5}">
                      <a16:colId xmlns:a16="http://schemas.microsoft.com/office/drawing/2014/main" val="545257144"/>
                    </a:ext>
                  </a:extLst>
                </a:gridCol>
                <a:gridCol w="864972">
                  <a:extLst>
                    <a:ext uri="{9D8B030D-6E8A-4147-A177-3AD203B41FA5}">
                      <a16:colId xmlns:a16="http://schemas.microsoft.com/office/drawing/2014/main" val="4045826328"/>
                    </a:ext>
                  </a:extLst>
                </a:gridCol>
              </a:tblGrid>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FXN*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Friedreich ataxia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88065580"/>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Glycogen storage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26224628"/>
                  </a:ext>
                </a:extLst>
              </a:tr>
              <a:tr h="34373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Tetralogy of Fallot, Atrioventricular septal defect, Testicular anomalies with or without congenital heart disease, Ventricular septal defect, Atrial septal defect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04076032"/>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Familial atrial fibrillation, Tetralogy of Fallot, Single ventricular septal defect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998837"/>
                  </a:ext>
                </a:extLst>
              </a:tr>
              <a:tr h="34373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 defects, congenital, and other congenital anomalies, Atrial septal defect 9, atrioventricular septal defect 5, Persistent truncus arteriosus, Tetralogy of Fallot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82098533"/>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57305625"/>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fatal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77267720"/>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GBE1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Glycogen storage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03890765"/>
                  </a:ext>
                </a:extLst>
              </a:tr>
              <a:tr h="13769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GFM1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72169859"/>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Fabry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3813776"/>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GLB1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GM1-gangliosidosis, Mucopolysaccharidosis (Morquio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0943746"/>
                  </a:ext>
                </a:extLst>
              </a:tr>
              <a:tr h="27093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GMPPB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 (congenital with brain and eye anomalies), Limb-girdle muscular dystrophy-dystroglycanopathy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92989649"/>
                  </a:ext>
                </a:extLst>
              </a:tr>
              <a:tr h="34373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GNB5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Intellectual developmental disorder with cardiac arrhythmia (IDDCA), Language delay and attention deficit-hyperactivity disorder/cognitive impairment with or without cardiac arrhythmia (LADCI)</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15367660"/>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GSK3B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67782151"/>
                  </a:ext>
                </a:extLst>
              </a:tr>
              <a:tr h="13769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GTPBP3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49357804"/>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GUSB*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Mucopolysaccharidosis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34592539"/>
                  </a:ext>
                </a:extLst>
              </a:tr>
            </a:tbl>
          </a:graphicData>
        </a:graphic>
      </p:graphicFrame>
    </p:spTree>
    <p:extLst>
      <p:ext uri="{BB962C8B-B14F-4D97-AF65-F5344CB8AC3E}">
        <p14:creationId xmlns:p14="http://schemas.microsoft.com/office/powerpoint/2010/main" val="12261902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280658523"/>
              </p:ext>
            </p:extLst>
          </p:nvPr>
        </p:nvGraphicFramePr>
        <p:xfrm>
          <a:off x="381000" y="429312"/>
          <a:ext cx="9539415" cy="6262122"/>
        </p:xfrm>
        <a:graphic>
          <a:graphicData uri="http://schemas.openxmlformats.org/drawingml/2006/table">
            <a:tbl>
              <a:tblPr firstRow="1" firstCol="1" bandRow="1"/>
              <a:tblGrid>
                <a:gridCol w="1013253">
                  <a:extLst>
                    <a:ext uri="{9D8B030D-6E8A-4147-A177-3AD203B41FA5}">
                      <a16:colId xmlns:a16="http://schemas.microsoft.com/office/drawing/2014/main" val="2456642145"/>
                    </a:ext>
                  </a:extLst>
                </a:gridCol>
                <a:gridCol w="5795319">
                  <a:extLst>
                    <a:ext uri="{9D8B030D-6E8A-4147-A177-3AD203B41FA5}">
                      <a16:colId xmlns:a16="http://schemas.microsoft.com/office/drawing/2014/main" val="1724397411"/>
                    </a:ext>
                  </a:extLst>
                </a:gridCol>
                <a:gridCol w="1037968">
                  <a:extLst>
                    <a:ext uri="{9D8B030D-6E8A-4147-A177-3AD203B41FA5}">
                      <a16:colId xmlns:a16="http://schemas.microsoft.com/office/drawing/2014/main" val="3113231838"/>
                    </a:ext>
                  </a:extLst>
                </a:gridCol>
                <a:gridCol w="827903">
                  <a:extLst>
                    <a:ext uri="{9D8B030D-6E8A-4147-A177-3AD203B41FA5}">
                      <a16:colId xmlns:a16="http://schemas.microsoft.com/office/drawing/2014/main" val="3583655679"/>
                    </a:ext>
                  </a:extLst>
                </a:gridCol>
                <a:gridCol w="864972">
                  <a:extLst>
                    <a:ext uri="{9D8B030D-6E8A-4147-A177-3AD203B41FA5}">
                      <a16:colId xmlns:a16="http://schemas.microsoft.com/office/drawing/2014/main" val="3420483046"/>
                    </a:ext>
                  </a:extLst>
                </a:gridCol>
              </a:tblGrid>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HADHA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Trifunctional protein deficiency, Long-chain 3-hydroxyacyl-CoA dehydrogenase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93422901"/>
                  </a:ext>
                </a:extLst>
              </a:tr>
              <a:tr h="13769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HAND1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defects, Dilated cardiomyopathy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81759773"/>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HAND2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Congenital heart malformations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56652274"/>
                  </a:ext>
                </a:extLst>
              </a:tr>
              <a:tr h="20431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HCN4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Sick sinus syndrome, Brugada syndrome, Left ventricular non-compaction cardiomyopathy (LVNC)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96435420"/>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HFE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Hemochromatosis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69879817"/>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HRAS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Costello syndrome, Congenital myopathy with excess of muscle spindles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2719108"/>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IDUA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Mucopolysaccharidosis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4695499"/>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ILK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92158284"/>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ISPD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98896095"/>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JPH2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30239496"/>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Naxos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38468710"/>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09606806"/>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KCNE1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 Jervell and Lange-Nielsen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74311491"/>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KCNE2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 Atrial fibrillation, familial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87614303"/>
                  </a:ext>
                </a:extLst>
              </a:tr>
              <a:tr h="9327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KCNH2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Short QT syndrome, Long QT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78594920"/>
                  </a:ext>
                </a:extLst>
              </a:tr>
              <a:tr h="17186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KCNJ2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Short QT syndrome, Andersen syndrome, Long QT syndrome, Atrial fibrillation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19497052"/>
                  </a:ext>
                </a:extLst>
              </a:tr>
              <a:tr h="13769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KCNJ5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Long QT syndrome, Hyperaldosteronism, familial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43408503"/>
                  </a:ext>
                </a:extLst>
              </a:tr>
              <a:tr h="20431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KCNQ1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Short QT syndrome, Long QT syndrome, Atrial fibrillation, Jervell and Lange-Nielsen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730" marR="1573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45893468"/>
                  </a:ext>
                </a:extLst>
              </a:tr>
            </a:tbl>
          </a:graphicData>
        </a:graphic>
      </p:graphicFrame>
    </p:spTree>
    <p:extLst>
      <p:ext uri="{BB962C8B-B14F-4D97-AF65-F5344CB8AC3E}">
        <p14:creationId xmlns:p14="http://schemas.microsoft.com/office/powerpoint/2010/main" val="3762521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129186588"/>
              </p:ext>
            </p:extLst>
          </p:nvPr>
        </p:nvGraphicFramePr>
        <p:xfrm>
          <a:off x="407773" y="383063"/>
          <a:ext cx="9638269" cy="6262123"/>
        </p:xfrm>
        <a:graphic>
          <a:graphicData uri="http://schemas.openxmlformats.org/drawingml/2006/table">
            <a:tbl>
              <a:tblPr firstRow="1" firstCol="1" bandRow="1"/>
              <a:tblGrid>
                <a:gridCol w="1151761">
                  <a:extLst>
                    <a:ext uri="{9D8B030D-6E8A-4147-A177-3AD203B41FA5}">
                      <a16:colId xmlns:a16="http://schemas.microsoft.com/office/drawing/2014/main" val="2613926130"/>
                    </a:ext>
                  </a:extLst>
                </a:gridCol>
                <a:gridCol w="5087031">
                  <a:extLst>
                    <a:ext uri="{9D8B030D-6E8A-4147-A177-3AD203B41FA5}">
                      <a16:colId xmlns:a16="http://schemas.microsoft.com/office/drawing/2014/main" val="1872141158"/>
                    </a:ext>
                  </a:extLst>
                </a:gridCol>
                <a:gridCol w="1558321">
                  <a:extLst>
                    <a:ext uri="{9D8B030D-6E8A-4147-A177-3AD203B41FA5}">
                      <a16:colId xmlns:a16="http://schemas.microsoft.com/office/drawing/2014/main" val="1611846673"/>
                    </a:ext>
                  </a:extLst>
                </a:gridCol>
                <a:gridCol w="939114">
                  <a:extLst>
                    <a:ext uri="{9D8B030D-6E8A-4147-A177-3AD203B41FA5}">
                      <a16:colId xmlns:a16="http://schemas.microsoft.com/office/drawing/2014/main" val="3939996801"/>
                    </a:ext>
                  </a:extLst>
                </a:gridCol>
                <a:gridCol w="902042">
                  <a:extLst>
                    <a:ext uri="{9D8B030D-6E8A-4147-A177-3AD203B41FA5}">
                      <a16:colId xmlns:a16="http://schemas.microsoft.com/office/drawing/2014/main" val="3426770484"/>
                    </a:ext>
                  </a:extLst>
                </a:gridCol>
              </a:tblGrid>
              <a:tr h="27210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KLHL24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Epidermolysis bullosa simplex, generalized, with scarring and hair loss, Dilated cardiomyopathy (DCM), Hypertrophic cardiomyopathy (HCM)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92184976"/>
                  </a:ext>
                </a:extLst>
              </a:tr>
              <a:tr h="13828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KRAS*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 Cardiofaciocutaneous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58478278"/>
                  </a:ext>
                </a:extLst>
              </a:tr>
              <a:tr h="13828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LAMA2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congenital merosin-deficient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45392069"/>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LAMP2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Danon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7585404"/>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LARGE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02558434"/>
                  </a:ext>
                </a:extLst>
              </a:tr>
              <a:tr h="17406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LDB3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22854143"/>
                  </a:ext>
                </a:extLst>
              </a:tr>
              <a:tr h="26109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LEMD2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Cataract 46, juvenile onset, Arrhythmogenic right ventricular cardiomyopathy (ARVC),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33091389"/>
                  </a:ext>
                </a:extLst>
              </a:tr>
              <a:tr h="60922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LMNA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Heart-hand syndrome, Slovenian, Limb-girdle muscular dystrophy, Muscular dystrophy, congenital, LMNA-related, Lipodystrophy (Dunnigan), Emery-Dreiffus muscular dystrophy, Malouf syndrome, Dilated cardiomyopathy (DCM), Mandibuloacral dysplasia type A, Progeria Hutchinson-Gilford type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96161013"/>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LMOD2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Familial dilated cardiomyopathy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97181167"/>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LRRC10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92410202"/>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LZTR1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Schwannomatosis, Noonan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69439655"/>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MAP2K1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Cardiofaciocutaneous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17131801"/>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MAP2K2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Cardiofaciocutaneous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12538693"/>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MAP3K8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3428903"/>
                  </a:ext>
                </a:extLst>
              </a:tr>
              <a:tr h="13828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MIPEP*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56852575"/>
                  </a:ext>
                </a:extLst>
              </a:tr>
              <a:tr h="9367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MLYCD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Malonyl-CoA decarboxylase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87184398"/>
                  </a:ext>
                </a:extLst>
              </a:tr>
            </a:tbl>
          </a:graphicData>
        </a:graphic>
      </p:graphicFrame>
    </p:spTree>
    <p:extLst>
      <p:ext uri="{BB962C8B-B14F-4D97-AF65-F5344CB8AC3E}">
        <p14:creationId xmlns:p14="http://schemas.microsoft.com/office/powerpoint/2010/main" val="14578269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795546419"/>
              </p:ext>
            </p:extLst>
          </p:nvPr>
        </p:nvGraphicFramePr>
        <p:xfrm>
          <a:off x="393357" y="491094"/>
          <a:ext cx="9638269" cy="5946774"/>
        </p:xfrm>
        <a:graphic>
          <a:graphicData uri="http://schemas.openxmlformats.org/drawingml/2006/table">
            <a:tbl>
              <a:tblPr firstRow="1" firstCol="1" bandRow="1"/>
              <a:tblGrid>
                <a:gridCol w="1077097">
                  <a:extLst>
                    <a:ext uri="{9D8B030D-6E8A-4147-A177-3AD203B41FA5}">
                      <a16:colId xmlns:a16="http://schemas.microsoft.com/office/drawing/2014/main" val="700289720"/>
                    </a:ext>
                  </a:extLst>
                </a:gridCol>
                <a:gridCol w="5161695">
                  <a:extLst>
                    <a:ext uri="{9D8B030D-6E8A-4147-A177-3AD203B41FA5}">
                      <a16:colId xmlns:a16="http://schemas.microsoft.com/office/drawing/2014/main" val="544957727"/>
                    </a:ext>
                  </a:extLst>
                </a:gridCol>
                <a:gridCol w="1558321">
                  <a:extLst>
                    <a:ext uri="{9D8B030D-6E8A-4147-A177-3AD203B41FA5}">
                      <a16:colId xmlns:a16="http://schemas.microsoft.com/office/drawing/2014/main" val="1939411933"/>
                    </a:ext>
                  </a:extLst>
                </a:gridCol>
                <a:gridCol w="939114">
                  <a:extLst>
                    <a:ext uri="{9D8B030D-6E8A-4147-A177-3AD203B41FA5}">
                      <a16:colId xmlns:a16="http://schemas.microsoft.com/office/drawing/2014/main" val="4134945947"/>
                    </a:ext>
                  </a:extLst>
                </a:gridCol>
                <a:gridCol w="902042">
                  <a:extLst>
                    <a:ext uri="{9D8B030D-6E8A-4147-A177-3AD203B41FA5}">
                      <a16:colId xmlns:a16="http://schemas.microsoft.com/office/drawing/2014/main" val="295383409"/>
                    </a:ext>
                  </a:extLst>
                </a:gridCol>
              </a:tblGrid>
              <a:tr h="2831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MRPL3*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81231142"/>
                  </a:ext>
                </a:extLst>
              </a:tr>
              <a:tr h="2831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MRPL44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58925101"/>
                  </a:ext>
                </a:extLst>
              </a:tr>
              <a:tr h="2831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MRPS22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5645117"/>
                  </a:ext>
                </a:extLst>
              </a:tr>
              <a:tr h="113271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MT-ATP6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Neuropathy, ataxia, and retinitis pigmentosa, Leber hereditary optic neuropathy, Ataxia and polyneuropathy, adult-onset, Cardiomyopathy, infantile hypertrophic, Leigh syndrome, Striatonigral degeneration, infantile, 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58898032"/>
                  </a:ext>
                </a:extLst>
              </a:tr>
              <a:tr h="56635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MT-ATP8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apical hypertrophic, and neuropathy, Cardiomyopathy, infantile hypertrophic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532223388"/>
                  </a:ext>
                </a:extLst>
              </a:tr>
              <a:tr h="84953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MT-CO1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Myoglobinuria, recurrent, Leber hereditary optic neuropathy, Sideroblastic anemia, Cytochrome C oxidase deficiency, Deafness, 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1298053"/>
                  </a:ext>
                </a:extLst>
              </a:tr>
              <a:tr h="2831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MT-CO2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Cytochrome c oxidase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5764266"/>
                  </a:ext>
                </a:extLst>
              </a:tr>
              <a:tr h="56635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MT-CO3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Cytochrome c oxidase deficiency, Leber hereditary optic neuropathy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15506701"/>
                  </a:ext>
                </a:extLst>
              </a:tr>
              <a:tr h="2831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MT-CYB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49423565"/>
                  </a:ext>
                </a:extLst>
              </a:tr>
              <a:tr h="84953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myopathy, encephalopathy, lactic acidosis, and stroke-like episodes, Leber hereditary optic neuropathy, Leber optic atrophy and dystonia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69869772"/>
                  </a:ext>
                </a:extLst>
              </a:tr>
              <a:tr h="56635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hereditary optic neuropathy, Mitochondrial complex 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5599" marR="15599"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71662880"/>
                  </a:ext>
                </a:extLst>
              </a:tr>
            </a:tbl>
          </a:graphicData>
        </a:graphic>
      </p:graphicFrame>
    </p:spTree>
    <p:extLst>
      <p:ext uri="{BB962C8B-B14F-4D97-AF65-F5344CB8AC3E}">
        <p14:creationId xmlns:p14="http://schemas.microsoft.com/office/powerpoint/2010/main" val="7881212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363484399"/>
              </p:ext>
            </p:extLst>
          </p:nvPr>
        </p:nvGraphicFramePr>
        <p:xfrm>
          <a:off x="358346" y="395411"/>
          <a:ext cx="9761837" cy="6079532"/>
        </p:xfrm>
        <a:graphic>
          <a:graphicData uri="http://schemas.openxmlformats.org/drawingml/2006/table">
            <a:tbl>
              <a:tblPr firstRow="1" firstCol="1" bandRow="1"/>
              <a:tblGrid>
                <a:gridCol w="1025611">
                  <a:extLst>
                    <a:ext uri="{9D8B030D-6E8A-4147-A177-3AD203B41FA5}">
                      <a16:colId xmlns:a16="http://schemas.microsoft.com/office/drawing/2014/main" val="1211695262"/>
                    </a:ext>
                  </a:extLst>
                </a:gridCol>
                <a:gridCol w="5293173">
                  <a:extLst>
                    <a:ext uri="{9D8B030D-6E8A-4147-A177-3AD203B41FA5}">
                      <a16:colId xmlns:a16="http://schemas.microsoft.com/office/drawing/2014/main" val="2311834988"/>
                    </a:ext>
                  </a:extLst>
                </a:gridCol>
                <a:gridCol w="1626611">
                  <a:extLst>
                    <a:ext uri="{9D8B030D-6E8A-4147-A177-3AD203B41FA5}">
                      <a16:colId xmlns:a16="http://schemas.microsoft.com/office/drawing/2014/main" val="4117890207"/>
                    </a:ext>
                  </a:extLst>
                </a:gridCol>
                <a:gridCol w="951470">
                  <a:extLst>
                    <a:ext uri="{9D8B030D-6E8A-4147-A177-3AD203B41FA5}">
                      <a16:colId xmlns:a16="http://schemas.microsoft.com/office/drawing/2014/main" val="3532903579"/>
                    </a:ext>
                  </a:extLst>
                </a:gridCol>
                <a:gridCol w="864972">
                  <a:extLst>
                    <a:ext uri="{9D8B030D-6E8A-4147-A177-3AD203B41FA5}">
                      <a16:colId xmlns:a16="http://schemas.microsoft.com/office/drawing/2014/main" val="1292935905"/>
                    </a:ext>
                  </a:extLst>
                </a:gridCol>
              </a:tblGrid>
              <a:tr h="57900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optic atrophy and dystonia, Mitochondrial complex 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83642124"/>
                  </a:ext>
                </a:extLst>
              </a:tr>
              <a:tr h="57900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hereditary optic neuropathy, Leber optic atrophy and dystonia, Mitochondrial complex 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70873762"/>
                  </a:ext>
                </a:extLst>
              </a:tr>
              <a:tr h="2895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MT-ND4L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hereditary optic neuropathy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13528300"/>
                  </a:ext>
                </a:extLst>
              </a:tr>
              <a:tr h="115800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Mitochondrial myopathy, encephalopathy, lactic acidosis, and stroke-like episodes, Leber hereditary optic neuropathy, Mitochondrial complex 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22747272"/>
                  </a:ext>
                </a:extLst>
              </a:tr>
              <a:tr h="115800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myopathy, encephalopathy, lactic acidosis, and stroke-like episodes, Oncocytoma, Leber hereditary optic neuropathy, Leber optic atrophy and dystonia, Mitochondrial complex I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30144752"/>
                  </a:ext>
                </a:extLst>
              </a:tr>
              <a:tr h="2895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MT-RNR1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Deafness, 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73202720"/>
                  </a:ext>
                </a:extLst>
              </a:tr>
              <a:tr h="2895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MT-RNR2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Chloramphenicol toxicity/resistance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81776481"/>
                  </a:ext>
                </a:extLst>
              </a:tr>
              <a:tr h="2895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58827032"/>
                  </a:ext>
                </a:extLst>
              </a:tr>
              <a:tr h="57900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myopathy, encephalopathy, lactic acidosis, and stroke-like episodes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5852361"/>
                  </a:ext>
                </a:extLst>
              </a:tr>
              <a:tr h="2895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12031314"/>
                  </a:ext>
                </a:extLst>
              </a:tr>
              <a:tr h="57900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Diabetes-deafness syndrome, Mitochondrial myopathy, infantile, transient, Mitochondrial myopathy with diabetes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388" marR="10388"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54620205"/>
                  </a:ext>
                </a:extLst>
              </a:tr>
            </a:tbl>
          </a:graphicData>
        </a:graphic>
      </p:graphicFrame>
    </p:spTree>
    <p:extLst>
      <p:ext uri="{BB962C8B-B14F-4D97-AF65-F5344CB8AC3E}">
        <p14:creationId xmlns:p14="http://schemas.microsoft.com/office/powerpoint/2010/main" val="2072789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851145346"/>
              </p:ext>
            </p:extLst>
          </p:nvPr>
        </p:nvGraphicFramePr>
        <p:xfrm>
          <a:off x="420130" y="481908"/>
          <a:ext cx="9638270" cy="6262121"/>
        </p:xfrm>
        <a:graphic>
          <a:graphicData uri="http://schemas.openxmlformats.org/drawingml/2006/table">
            <a:tbl>
              <a:tblPr firstRow="1" firstCol="1" bandRow="1"/>
              <a:tblGrid>
                <a:gridCol w="1000897">
                  <a:extLst>
                    <a:ext uri="{9D8B030D-6E8A-4147-A177-3AD203B41FA5}">
                      <a16:colId xmlns:a16="http://schemas.microsoft.com/office/drawing/2014/main" val="2266363768"/>
                    </a:ext>
                  </a:extLst>
                </a:gridCol>
                <a:gridCol w="5350476">
                  <a:extLst>
                    <a:ext uri="{9D8B030D-6E8A-4147-A177-3AD203B41FA5}">
                      <a16:colId xmlns:a16="http://schemas.microsoft.com/office/drawing/2014/main" val="1316802574"/>
                    </a:ext>
                  </a:extLst>
                </a:gridCol>
                <a:gridCol w="1532238">
                  <a:extLst>
                    <a:ext uri="{9D8B030D-6E8A-4147-A177-3AD203B41FA5}">
                      <a16:colId xmlns:a16="http://schemas.microsoft.com/office/drawing/2014/main" val="1880764223"/>
                    </a:ext>
                  </a:extLst>
                </a:gridCol>
                <a:gridCol w="877329">
                  <a:extLst>
                    <a:ext uri="{9D8B030D-6E8A-4147-A177-3AD203B41FA5}">
                      <a16:colId xmlns:a16="http://schemas.microsoft.com/office/drawing/2014/main" val="4015724101"/>
                    </a:ext>
                  </a:extLst>
                </a:gridCol>
                <a:gridCol w="877330">
                  <a:extLst>
                    <a:ext uri="{9D8B030D-6E8A-4147-A177-3AD203B41FA5}">
                      <a16:colId xmlns:a16="http://schemas.microsoft.com/office/drawing/2014/main" val="1914750242"/>
                    </a:ext>
                  </a:extLst>
                </a:gridCol>
              </a:tblGrid>
              <a:tr h="37452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MT-TF</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Nephropathy, tubulointerstitial, Encephalopathy, mitochondrial, Epilepsy, mitochondrial, Myopathy, mitochondrial, Mitochondrial encephalomyopathy with lactic acidosis and stroke-like episodes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43866890"/>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MT-TG</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14744101"/>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MT-TH</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33944078"/>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MT-TI</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39799352"/>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Leigh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8018845"/>
                  </a:ext>
                </a:extLst>
              </a:tr>
              <a:tr h="37452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MT-TL1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Cytochrome c oxidase deficiency, Myoclonic epilepsy with ragged red fibers, Mitochondrial myopathy, encephalopathy, lactic acidosis, and stroke-like episodes, Diabetes-deafness syndrome, Cyclic vomiting syndrome, SIDS, susceptibility to</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07459523"/>
                  </a:ext>
                </a:extLst>
              </a:tr>
              <a:tr h="31279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MT-TL2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 Progressive external ophthalmoplegia, Mitochondrial Myopathy, Mitochondrial encephalomyopathy with lactic acidosis and stroke-like episodes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00637969"/>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Mitochondrial multisystemic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03309353"/>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Progressive external ophthalmoplegia, Mitochondrial multisystemic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21282074"/>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73934783"/>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MT-TQ</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69566216"/>
                  </a:ext>
                </a:extLst>
              </a:tr>
              <a:tr h="14092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Encephalopathy, 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45420047"/>
                  </a:ext>
                </a:extLst>
              </a:tr>
              <a:tr h="21138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MT-TS1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Mitochondrial myopathy, encephalopathy, lactic acidosis, and stroke-like episodes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3803" marR="13803"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27098610"/>
                  </a:ext>
                </a:extLst>
              </a:tr>
            </a:tbl>
          </a:graphicData>
        </a:graphic>
      </p:graphicFrame>
    </p:spTree>
    <p:extLst>
      <p:ext uri="{BB962C8B-B14F-4D97-AF65-F5344CB8AC3E}">
        <p14:creationId xmlns:p14="http://schemas.microsoft.com/office/powerpoint/2010/main" val="2669395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880623766"/>
              </p:ext>
            </p:extLst>
          </p:nvPr>
        </p:nvGraphicFramePr>
        <p:xfrm>
          <a:off x="324091" y="384933"/>
          <a:ext cx="9734309" cy="6387930"/>
        </p:xfrm>
        <a:graphic>
          <a:graphicData uri="http://schemas.openxmlformats.org/drawingml/2006/table">
            <a:tbl>
              <a:tblPr firstRow="1" firstCol="1" bandRow="1"/>
              <a:tblGrid>
                <a:gridCol w="936298">
                  <a:extLst>
                    <a:ext uri="{9D8B030D-6E8A-4147-A177-3AD203B41FA5}">
                      <a16:colId xmlns:a16="http://schemas.microsoft.com/office/drawing/2014/main" val="1741944566"/>
                    </a:ext>
                  </a:extLst>
                </a:gridCol>
                <a:gridCol w="5820033">
                  <a:extLst>
                    <a:ext uri="{9D8B030D-6E8A-4147-A177-3AD203B41FA5}">
                      <a16:colId xmlns:a16="http://schemas.microsoft.com/office/drawing/2014/main" val="1925350185"/>
                    </a:ext>
                  </a:extLst>
                </a:gridCol>
                <a:gridCol w="1149178">
                  <a:extLst>
                    <a:ext uri="{9D8B030D-6E8A-4147-A177-3AD203B41FA5}">
                      <a16:colId xmlns:a16="http://schemas.microsoft.com/office/drawing/2014/main" val="326560739"/>
                    </a:ext>
                  </a:extLst>
                </a:gridCol>
                <a:gridCol w="951470">
                  <a:extLst>
                    <a:ext uri="{9D8B030D-6E8A-4147-A177-3AD203B41FA5}">
                      <a16:colId xmlns:a16="http://schemas.microsoft.com/office/drawing/2014/main" val="2145978046"/>
                    </a:ext>
                  </a:extLst>
                </a:gridCol>
                <a:gridCol w="877330">
                  <a:extLst>
                    <a:ext uri="{9D8B030D-6E8A-4147-A177-3AD203B41FA5}">
                      <a16:colId xmlns:a16="http://schemas.microsoft.com/office/drawing/2014/main" val="2712494920"/>
                    </a:ext>
                  </a:extLst>
                </a:gridCol>
              </a:tblGrid>
              <a:tr h="29413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CAPN3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Eosinophilic myositis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23389233"/>
                  </a:ext>
                </a:extLst>
              </a:tr>
              <a:tr h="29413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CASQ2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35823531"/>
                  </a:ext>
                </a:extLst>
              </a:tr>
              <a:tr h="29413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CASZ1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Ventricular septal defect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12497266"/>
                  </a:ext>
                </a:extLst>
              </a:tr>
              <a:tr h="3248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CBL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syndrome-like disorder with or without juvenile myelomonocytic leukemia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31915225"/>
                  </a:ext>
                </a:extLst>
              </a:tr>
              <a:tr h="29413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CDH2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cardiomyopathy (ARVC)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53078466"/>
                  </a:ext>
                </a:extLst>
              </a:tr>
              <a:tr h="19925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CHKB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congenital, megaconial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26565258"/>
                  </a:ext>
                </a:extLst>
              </a:tr>
              <a:tr h="19925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CHRM2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06544689"/>
                  </a:ext>
                </a:extLst>
              </a:tr>
              <a:tr h="436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COX15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Cardioencephalomyopathy, fatal infantile, due to cytochrome c oxidase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49522506"/>
                  </a:ext>
                </a:extLst>
              </a:tr>
              <a:tr h="19925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CPT2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Carnitine palmitoyltransferase II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36540868"/>
                  </a:ext>
                </a:extLst>
              </a:tr>
              <a:tr h="100573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CRYAB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Cataract, myofibrillar myopathy and cardiomyopathy, Congenital cataract and cardiomyopathy, Dilated cardiomyopathy (DCM), Myopathy, myofibrillar, Cataract 16, multiple types, Myopathy, myofibrillar, fatal infantile hypertonic, alpha-B crystallin-related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91912873"/>
                  </a:ext>
                </a:extLst>
              </a:tr>
              <a:tr h="32487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CSRP3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97800494"/>
                  </a:ext>
                </a:extLst>
              </a:tr>
              <a:tr h="19925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CTNNA3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36734227"/>
                  </a:ext>
                </a:extLst>
              </a:tr>
              <a:tr h="19925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DBH</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Dopamine beta-hydroxylase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02804821"/>
                  </a:ext>
                </a:extLst>
              </a:tr>
              <a:tr h="436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 Scapuloperoneal syndrome, neurogenic, Kaeser type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49114899"/>
                  </a:ext>
                </a:extLst>
              </a:tr>
              <a:tr h="436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DMD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Becker muscular dystrophy, Duchenne muscular dystrophy,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832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79412897"/>
                  </a:ext>
                </a:extLst>
              </a:tr>
              <a:tr h="19925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DNAJC19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3-methylglutaconic aciduria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81958592"/>
                  </a:ext>
                </a:extLst>
              </a:tr>
              <a:tr h="19925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DOLK</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disorder of glycosylation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85916111"/>
                  </a:ext>
                </a:extLst>
              </a:tr>
              <a:tr h="436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DPM3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disorder of glycosylation, Dilated cardiomyopathy (DCM), Limb-girdle muscular dystrophy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444" marR="24444"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78432470"/>
                  </a:ext>
                </a:extLst>
              </a:tr>
            </a:tbl>
          </a:graphicData>
        </a:graphic>
      </p:graphicFrame>
    </p:spTree>
    <p:extLst>
      <p:ext uri="{BB962C8B-B14F-4D97-AF65-F5344CB8AC3E}">
        <p14:creationId xmlns:p14="http://schemas.microsoft.com/office/powerpoint/2010/main" val="32682873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049580698"/>
              </p:ext>
            </p:extLst>
          </p:nvPr>
        </p:nvGraphicFramePr>
        <p:xfrm>
          <a:off x="358345" y="370708"/>
          <a:ext cx="9675340" cy="6405870"/>
        </p:xfrm>
        <a:graphic>
          <a:graphicData uri="http://schemas.openxmlformats.org/drawingml/2006/table">
            <a:tbl>
              <a:tblPr firstRow="1" firstCol="1" bandRow="1"/>
              <a:tblGrid>
                <a:gridCol w="1037969">
                  <a:extLst>
                    <a:ext uri="{9D8B030D-6E8A-4147-A177-3AD203B41FA5}">
                      <a16:colId xmlns:a16="http://schemas.microsoft.com/office/drawing/2014/main" val="2713281072"/>
                    </a:ext>
                  </a:extLst>
                </a:gridCol>
                <a:gridCol w="5313405">
                  <a:extLst>
                    <a:ext uri="{9D8B030D-6E8A-4147-A177-3AD203B41FA5}">
                      <a16:colId xmlns:a16="http://schemas.microsoft.com/office/drawing/2014/main" val="521797389"/>
                    </a:ext>
                  </a:extLst>
                </a:gridCol>
                <a:gridCol w="1470454">
                  <a:extLst>
                    <a:ext uri="{9D8B030D-6E8A-4147-A177-3AD203B41FA5}">
                      <a16:colId xmlns:a16="http://schemas.microsoft.com/office/drawing/2014/main" val="1955918718"/>
                    </a:ext>
                  </a:extLst>
                </a:gridCol>
                <a:gridCol w="988541">
                  <a:extLst>
                    <a:ext uri="{9D8B030D-6E8A-4147-A177-3AD203B41FA5}">
                      <a16:colId xmlns:a16="http://schemas.microsoft.com/office/drawing/2014/main" val="3676675588"/>
                    </a:ext>
                  </a:extLst>
                </a:gridCol>
                <a:gridCol w="864971">
                  <a:extLst>
                    <a:ext uri="{9D8B030D-6E8A-4147-A177-3AD203B41FA5}">
                      <a16:colId xmlns:a16="http://schemas.microsoft.com/office/drawing/2014/main" val="1290666446"/>
                    </a:ext>
                  </a:extLst>
                </a:gridCol>
              </a:tblGrid>
              <a:tr h="31894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MT-TS2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90527124"/>
                  </a:ext>
                </a:extLst>
              </a:tr>
              <a:tr h="31894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09226493"/>
                  </a:ext>
                </a:extLst>
              </a:tr>
              <a:tr h="98883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MT-TV</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Leigh syndrome, Mitochondrial multisystemic disorder, Mitochondrial encephalomyopathy with lactic acidosis and stroke-like episodes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46975244"/>
                  </a:ext>
                </a:extLst>
              </a:tr>
              <a:tr h="31894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MT-TW</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Myopathy, 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07975051"/>
                  </a:ext>
                </a:extLst>
              </a:tr>
              <a:tr h="31894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MT-TY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86536518"/>
                  </a:ext>
                </a:extLst>
              </a:tr>
              <a:tr h="28876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MTO1#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51556670"/>
                  </a:ext>
                </a:extLst>
              </a:tr>
              <a:tr h="4888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MYBPC3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1048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0176343"/>
                  </a:ext>
                </a:extLst>
              </a:tr>
              <a:tr h="23885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MYBPHL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58499988"/>
                  </a:ext>
                </a:extLst>
              </a:tr>
              <a:tr h="4888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MYH6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 Atrial septal defect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66890178"/>
                  </a:ext>
                </a:extLst>
              </a:tr>
              <a:tr h="4888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MYH7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Myopathy, myosin storage, Myopathy, distal,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52991002"/>
                  </a:ext>
                </a:extLst>
              </a:tr>
              <a:tr h="4888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MYL2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Infantile type I muscle fibre disease and cardiomyopathy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12110749"/>
                  </a:ext>
                </a:extLst>
              </a:tr>
              <a:tr h="23885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MYL3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47964701"/>
                  </a:ext>
                </a:extLst>
              </a:tr>
              <a:tr h="23885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MYL4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familial, 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6554904"/>
                  </a:ext>
                </a:extLst>
              </a:tr>
              <a:tr h="4888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MYO18B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Klippel-Feil syndrome 4, autosomal recessive, with myopathy and facial dysmorphism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99077717"/>
                  </a:ext>
                </a:extLst>
              </a:tr>
              <a:tr h="48885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 myofibrillar, Muscular dystrophy, limb-girdle, 1A, Myopathy, spheroid body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792" marR="3679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17906352"/>
                  </a:ext>
                </a:extLst>
              </a:tr>
            </a:tbl>
          </a:graphicData>
        </a:graphic>
      </p:graphicFrame>
    </p:spTree>
    <p:extLst>
      <p:ext uri="{BB962C8B-B14F-4D97-AF65-F5344CB8AC3E}">
        <p14:creationId xmlns:p14="http://schemas.microsoft.com/office/powerpoint/2010/main" val="1352726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472697414"/>
              </p:ext>
            </p:extLst>
          </p:nvPr>
        </p:nvGraphicFramePr>
        <p:xfrm>
          <a:off x="469558" y="444855"/>
          <a:ext cx="9551772" cy="6104223"/>
        </p:xfrm>
        <a:graphic>
          <a:graphicData uri="http://schemas.openxmlformats.org/drawingml/2006/table">
            <a:tbl>
              <a:tblPr firstRow="1" firstCol="1" bandRow="1"/>
              <a:tblGrid>
                <a:gridCol w="1141426">
                  <a:extLst>
                    <a:ext uri="{9D8B030D-6E8A-4147-A177-3AD203B41FA5}">
                      <a16:colId xmlns:a16="http://schemas.microsoft.com/office/drawing/2014/main" val="3330659041"/>
                    </a:ext>
                  </a:extLst>
                </a:gridCol>
                <a:gridCol w="5321157">
                  <a:extLst>
                    <a:ext uri="{9D8B030D-6E8A-4147-A177-3AD203B41FA5}">
                      <a16:colId xmlns:a16="http://schemas.microsoft.com/office/drawing/2014/main" val="4207106360"/>
                    </a:ext>
                  </a:extLst>
                </a:gridCol>
                <a:gridCol w="1075037">
                  <a:extLst>
                    <a:ext uri="{9D8B030D-6E8A-4147-A177-3AD203B41FA5}">
                      <a16:colId xmlns:a16="http://schemas.microsoft.com/office/drawing/2014/main" val="865893797"/>
                    </a:ext>
                  </a:extLst>
                </a:gridCol>
                <a:gridCol w="1050325">
                  <a:extLst>
                    <a:ext uri="{9D8B030D-6E8A-4147-A177-3AD203B41FA5}">
                      <a16:colId xmlns:a16="http://schemas.microsoft.com/office/drawing/2014/main" val="2996423956"/>
                    </a:ext>
                  </a:extLst>
                </a:gridCol>
                <a:gridCol w="963827">
                  <a:extLst>
                    <a:ext uri="{9D8B030D-6E8A-4147-A177-3AD203B41FA5}">
                      <a16:colId xmlns:a16="http://schemas.microsoft.com/office/drawing/2014/main" val="976225629"/>
                    </a:ext>
                  </a:extLst>
                </a:gridCol>
              </a:tblGrid>
              <a:tr h="79620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MYPN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Cardiomyopathy, restrictive, Dilated cardiomyopathy (DCM), Nemaline myopathy 11, autosomal recessive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01754324"/>
                  </a:ext>
                </a:extLst>
              </a:tr>
              <a:tr h="5308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MYRF</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malformations, Congenital abnormalities of the kidney and urinary tract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46475315"/>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NDUFAF2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complex I deficiency, Leigh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56649308"/>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NDUFB11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Linear skin defects with multiple congenital anomalies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87075227"/>
                  </a:ext>
                </a:extLst>
              </a:tr>
              <a:tr h="5308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NEXN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89916384"/>
                  </a:ext>
                </a:extLst>
              </a:tr>
              <a:tr h="5308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NF1*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Watson syndrome, Neurofibromatosis, Neurofibromatosis-Noonan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1157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2901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01874095"/>
                  </a:ext>
                </a:extLst>
              </a:tr>
              <a:tr h="79620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NKX2-5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Conotruncal heart malformations, Hypothyroidism, congenital nongoitrous,, Atrial septal defect, Ventricular septal defect 3, Conotruncal heart malformations, variable, Tetralogy of Fallot</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96701871"/>
                  </a:ext>
                </a:extLst>
              </a:tr>
              <a:tr h="53080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NONO</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Mental retardation, X-linked, syndrome 34, Left ventricular non-compaction cardiomyopathy (LVNC)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79155358"/>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NOS1AP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Romano-Ward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6013981"/>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NRAP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33804840"/>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NRAS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2360367"/>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NUP155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38078359"/>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PARS2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Alpers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04461161"/>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PCCA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Propionic acidemia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0055252"/>
                  </a:ext>
                </a:extLst>
              </a:tr>
              <a:tr h="26540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PCCB#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Propionic acidemia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43868085"/>
                  </a:ext>
                </a:extLst>
              </a:tr>
            </a:tbl>
          </a:graphicData>
        </a:graphic>
      </p:graphicFrame>
    </p:spTree>
    <p:extLst>
      <p:ext uri="{BB962C8B-B14F-4D97-AF65-F5344CB8AC3E}">
        <p14:creationId xmlns:p14="http://schemas.microsoft.com/office/powerpoint/2010/main" val="3886812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900170869"/>
              </p:ext>
            </p:extLst>
          </p:nvPr>
        </p:nvGraphicFramePr>
        <p:xfrm>
          <a:off x="393357" y="503452"/>
          <a:ext cx="9551772" cy="6001203"/>
        </p:xfrm>
        <a:graphic>
          <a:graphicData uri="http://schemas.openxmlformats.org/drawingml/2006/table">
            <a:tbl>
              <a:tblPr firstRow="1" firstCol="1" bandRow="1"/>
              <a:tblGrid>
                <a:gridCol w="1027670">
                  <a:extLst>
                    <a:ext uri="{9D8B030D-6E8A-4147-A177-3AD203B41FA5}">
                      <a16:colId xmlns:a16="http://schemas.microsoft.com/office/drawing/2014/main" val="1159502514"/>
                    </a:ext>
                  </a:extLst>
                </a:gridCol>
                <a:gridCol w="5609968">
                  <a:extLst>
                    <a:ext uri="{9D8B030D-6E8A-4147-A177-3AD203B41FA5}">
                      <a16:colId xmlns:a16="http://schemas.microsoft.com/office/drawing/2014/main" val="753502459"/>
                    </a:ext>
                  </a:extLst>
                </a:gridCol>
                <a:gridCol w="1013254">
                  <a:extLst>
                    <a:ext uri="{9D8B030D-6E8A-4147-A177-3AD203B41FA5}">
                      <a16:colId xmlns:a16="http://schemas.microsoft.com/office/drawing/2014/main" val="100382346"/>
                    </a:ext>
                  </a:extLst>
                </a:gridCol>
                <a:gridCol w="976183">
                  <a:extLst>
                    <a:ext uri="{9D8B030D-6E8A-4147-A177-3AD203B41FA5}">
                      <a16:colId xmlns:a16="http://schemas.microsoft.com/office/drawing/2014/main" val="1679856183"/>
                    </a:ext>
                  </a:extLst>
                </a:gridCol>
                <a:gridCol w="924697">
                  <a:extLst>
                    <a:ext uri="{9D8B030D-6E8A-4147-A177-3AD203B41FA5}">
                      <a16:colId xmlns:a16="http://schemas.microsoft.com/office/drawing/2014/main" val="2385796372"/>
                    </a:ext>
                  </a:extLst>
                </a:gridCol>
              </a:tblGrid>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PKP2#*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96498974"/>
                  </a:ext>
                </a:extLst>
              </a:tr>
              <a:tr h="17247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PLEC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Epidermolysis bullosa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78054085"/>
                  </a:ext>
                </a:extLst>
              </a:tr>
              <a:tr h="19049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PLEKHM2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left ventricular noncompaction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54312693"/>
                  </a:ext>
                </a:extLst>
              </a:tr>
              <a:tr h="19049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8404859"/>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PNPLA2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Neutral lipid storage disease with 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31210585"/>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POMT1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28607116"/>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PPA2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Sudden cardiac failure, infantile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47842657"/>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PPCS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524030736"/>
                  </a:ext>
                </a:extLst>
              </a:tr>
              <a:tr h="17247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PPP1CB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syndrome-like disorder with loose anagen hair 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33250876"/>
                  </a:ext>
                </a:extLst>
              </a:tr>
              <a:tr h="19049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PRDM16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16777110"/>
                  </a:ext>
                </a:extLst>
              </a:tr>
              <a:tr h="28574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PRKAG2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Wolff-Parkinson-White syndrome, Glycogen storage disease of heart, lethal congenital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81865232"/>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PTPN11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 Metachondromatosis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34984349"/>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QRSL1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multisystemic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49043100"/>
                  </a:ext>
                </a:extLst>
              </a:tr>
              <a:tr h="190497">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RAF1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LEOPARD syndrome, Noonan syndrome,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79571848"/>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RASA2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0060052"/>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RBCK1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Polyglucosan body 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33194420"/>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RBM20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7542469"/>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RIT1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80196542"/>
                  </a:ext>
                </a:extLst>
              </a:tr>
              <a:tr h="172471">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RMND1*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29270666"/>
                  </a:ext>
                </a:extLst>
              </a:tr>
              <a:tr h="11683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RRAS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Noonan-syndrome like phenotype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322" marR="1832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87887840"/>
                  </a:ext>
                </a:extLst>
              </a:tr>
            </a:tbl>
          </a:graphicData>
        </a:graphic>
      </p:graphicFrame>
    </p:spTree>
    <p:extLst>
      <p:ext uri="{BB962C8B-B14F-4D97-AF65-F5344CB8AC3E}">
        <p14:creationId xmlns:p14="http://schemas.microsoft.com/office/powerpoint/2010/main" val="11313690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079171347"/>
              </p:ext>
            </p:extLst>
          </p:nvPr>
        </p:nvGraphicFramePr>
        <p:xfrm>
          <a:off x="407775" y="395416"/>
          <a:ext cx="9638267" cy="6001197"/>
        </p:xfrm>
        <a:graphic>
          <a:graphicData uri="http://schemas.openxmlformats.org/drawingml/2006/table">
            <a:tbl>
              <a:tblPr firstRow="1" firstCol="1" bandRow="1"/>
              <a:tblGrid>
                <a:gridCol w="1151761">
                  <a:extLst>
                    <a:ext uri="{9D8B030D-6E8A-4147-A177-3AD203B41FA5}">
                      <a16:colId xmlns:a16="http://schemas.microsoft.com/office/drawing/2014/main" val="3392472396"/>
                    </a:ext>
                  </a:extLst>
                </a:gridCol>
                <a:gridCol w="5335534">
                  <a:extLst>
                    <a:ext uri="{9D8B030D-6E8A-4147-A177-3AD203B41FA5}">
                      <a16:colId xmlns:a16="http://schemas.microsoft.com/office/drawing/2014/main" val="4130851426"/>
                    </a:ext>
                  </a:extLst>
                </a:gridCol>
                <a:gridCol w="1149179">
                  <a:extLst>
                    <a:ext uri="{9D8B030D-6E8A-4147-A177-3AD203B41FA5}">
                      <a16:colId xmlns:a16="http://schemas.microsoft.com/office/drawing/2014/main" val="647878657"/>
                    </a:ext>
                  </a:extLst>
                </a:gridCol>
                <a:gridCol w="1075037">
                  <a:extLst>
                    <a:ext uri="{9D8B030D-6E8A-4147-A177-3AD203B41FA5}">
                      <a16:colId xmlns:a16="http://schemas.microsoft.com/office/drawing/2014/main" val="2542670205"/>
                    </a:ext>
                  </a:extLst>
                </a:gridCol>
                <a:gridCol w="926756">
                  <a:extLst>
                    <a:ext uri="{9D8B030D-6E8A-4147-A177-3AD203B41FA5}">
                      <a16:colId xmlns:a16="http://schemas.microsoft.com/office/drawing/2014/main" val="723824035"/>
                    </a:ext>
                  </a:extLst>
                </a:gridCol>
              </a:tblGrid>
              <a:tr h="28957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RYR2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51781883"/>
                  </a:ext>
                </a:extLst>
              </a:tr>
              <a:tr h="227355">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SALL4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Acro-renal-ocular syndrome, Duane-radial ray/Okihiro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52727371"/>
                  </a:ext>
                </a:extLst>
              </a:tr>
              <a:tr h="47843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SCN10A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Paroxysmal extreme pain disorder, Channelopathy-associated congenital insensitivity to pain, Primary erythermalgia, Sodium channelopathy-related small fiber neuropathy, Brugada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94136954"/>
                  </a:ext>
                </a:extLst>
              </a:tr>
              <a:tr h="47843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SCN1B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Brugada syndrome, Generalized epilepsy with febrile seizures plus, Epilepsy, generalized, with febrile seizures plus, type 1, Epileptic encephalopathy, early infantile, 52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09210831"/>
                  </a:ext>
                </a:extLst>
              </a:tr>
              <a:tr h="13219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SCN3B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fibrillation, familial, Brugada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31877080"/>
                  </a:ext>
                </a:extLst>
              </a:tr>
              <a:tr h="47843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SCN5A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 block, nonprogressive, Heart block, progressive, Long QT syndrome, Ventricular fibrillation, Atrial fibrillation, Sick sinus syndrome, Brugada syndrome,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AD/AR/Digenic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899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50800865"/>
                  </a:ext>
                </a:extLst>
              </a:tr>
              <a:tr h="28957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SCNN1B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Liddle syndrome, Pseudohypoaldosteronism, Bronchiectasis with or without elevated sweat chloride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55513351"/>
                  </a:ext>
                </a:extLst>
              </a:tr>
              <a:tr h="28957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SCNN1G</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Liddle syndrome, Pseudohypoaldosteronism, Bronchiectasis with or without elevated sweat chloride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1261798"/>
                  </a:ext>
                </a:extLst>
              </a:tr>
              <a:tr h="13219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SCO1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complex IV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51967943"/>
                  </a:ext>
                </a:extLst>
              </a:tr>
              <a:tr h="478433">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SCO2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Hypertrophic cardiomyopathy (HCM), Cardioencephalomyopathy, fatal infantile, due to cytochrome c oxidase deficiency, Myopia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1071" marR="21071"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30687560"/>
                  </a:ext>
                </a:extLst>
              </a:tr>
            </a:tbl>
          </a:graphicData>
        </a:graphic>
      </p:graphicFrame>
    </p:spTree>
    <p:extLst>
      <p:ext uri="{BB962C8B-B14F-4D97-AF65-F5344CB8AC3E}">
        <p14:creationId xmlns:p14="http://schemas.microsoft.com/office/powerpoint/2010/main" val="8573310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009157193"/>
              </p:ext>
            </p:extLst>
          </p:nvPr>
        </p:nvGraphicFramePr>
        <p:xfrm>
          <a:off x="444843" y="407774"/>
          <a:ext cx="9551773" cy="6262123"/>
        </p:xfrm>
        <a:graphic>
          <a:graphicData uri="http://schemas.openxmlformats.org/drawingml/2006/table">
            <a:tbl>
              <a:tblPr firstRow="1" firstCol="1" bandRow="1"/>
              <a:tblGrid>
                <a:gridCol w="902043">
                  <a:extLst>
                    <a:ext uri="{9D8B030D-6E8A-4147-A177-3AD203B41FA5}">
                      <a16:colId xmlns:a16="http://schemas.microsoft.com/office/drawing/2014/main" val="2769131865"/>
                    </a:ext>
                  </a:extLst>
                </a:gridCol>
                <a:gridCol w="6289590">
                  <a:extLst>
                    <a:ext uri="{9D8B030D-6E8A-4147-A177-3AD203B41FA5}">
                      <a16:colId xmlns:a16="http://schemas.microsoft.com/office/drawing/2014/main" val="1561213374"/>
                    </a:ext>
                  </a:extLst>
                </a:gridCol>
                <a:gridCol w="889686">
                  <a:extLst>
                    <a:ext uri="{9D8B030D-6E8A-4147-A177-3AD203B41FA5}">
                      <a16:colId xmlns:a16="http://schemas.microsoft.com/office/drawing/2014/main" val="3910301108"/>
                    </a:ext>
                  </a:extLst>
                </a:gridCol>
                <a:gridCol w="790833">
                  <a:extLst>
                    <a:ext uri="{9D8B030D-6E8A-4147-A177-3AD203B41FA5}">
                      <a16:colId xmlns:a16="http://schemas.microsoft.com/office/drawing/2014/main" val="1776743801"/>
                    </a:ext>
                  </a:extLst>
                </a:gridCol>
                <a:gridCol w="679621">
                  <a:extLst>
                    <a:ext uri="{9D8B030D-6E8A-4147-A177-3AD203B41FA5}">
                      <a16:colId xmlns:a16="http://schemas.microsoft.com/office/drawing/2014/main" val="679967811"/>
                    </a:ext>
                  </a:extLst>
                </a:gridCol>
              </a:tblGrid>
              <a:tr h="37979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SDHA*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syndrome/Mitochondrial respiratory chain complex II deficiency, Gastrointestinal stromal tumor, Paragangliomas, Dilated cardiomyopathy (DCM), Cardiomyopathy, dilated, 1GG</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11985324"/>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SELENON#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rigid spine, Myopathy, congenital, with fiber- disproportion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66181606"/>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4159681"/>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SGCB</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19288044"/>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64191061"/>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SGCG</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0312759"/>
                  </a:ext>
                </a:extLst>
              </a:tr>
              <a:tr h="1549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SHOC2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Noonan-like syndrome with loose anagen hair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32616723"/>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SLC12A3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Gitelman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70394362"/>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SLC22A5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Carnitine deficiency, systemic primary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13389443"/>
                  </a:ext>
                </a:extLst>
              </a:tr>
              <a:tr h="1549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SLC25A20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Carnitine-acylcarnitine translocase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9990887"/>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SLC25A3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Micochondrial phosphate carrier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29711174"/>
                  </a:ext>
                </a:extLst>
              </a:tr>
              <a:tr h="27253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SLC25A4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Progressive external ophthalmoplegia with mitochondrial DNA deletions, Mitochondrial DNA depletion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65188440"/>
                  </a:ext>
                </a:extLst>
              </a:tr>
              <a:tr h="2298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SMCHD1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Facioscapulohumeral muscular dystrophy, Facioscapulohumeral muscular dystrophy, type 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45230547"/>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SOS1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38959117"/>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SOS2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 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56344869"/>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SPEG</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Centronuclear myopathy 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16191991"/>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SPRED1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Legius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43675859"/>
                  </a:ext>
                </a:extLst>
              </a:tr>
              <a:tr h="2298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STAG2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defects, dysmorphic facial features, and intellectual developmental disorder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28210365"/>
                  </a:ext>
                </a:extLst>
              </a:tr>
            </a:tbl>
          </a:graphicData>
        </a:graphic>
      </p:graphicFrame>
    </p:spTree>
    <p:extLst>
      <p:ext uri="{BB962C8B-B14F-4D97-AF65-F5344CB8AC3E}">
        <p14:creationId xmlns:p14="http://schemas.microsoft.com/office/powerpoint/2010/main" val="39589102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417203953"/>
              </p:ext>
            </p:extLst>
          </p:nvPr>
        </p:nvGraphicFramePr>
        <p:xfrm>
          <a:off x="343929" y="416954"/>
          <a:ext cx="9551773" cy="6262121"/>
        </p:xfrm>
        <a:graphic>
          <a:graphicData uri="http://schemas.openxmlformats.org/drawingml/2006/table">
            <a:tbl>
              <a:tblPr firstRow="1" firstCol="1" bandRow="1"/>
              <a:tblGrid>
                <a:gridCol w="902043">
                  <a:extLst>
                    <a:ext uri="{9D8B030D-6E8A-4147-A177-3AD203B41FA5}">
                      <a16:colId xmlns:a16="http://schemas.microsoft.com/office/drawing/2014/main" val="2352828234"/>
                    </a:ext>
                  </a:extLst>
                </a:gridCol>
                <a:gridCol w="6289590">
                  <a:extLst>
                    <a:ext uri="{9D8B030D-6E8A-4147-A177-3AD203B41FA5}">
                      <a16:colId xmlns:a16="http://schemas.microsoft.com/office/drawing/2014/main" val="2675704379"/>
                    </a:ext>
                  </a:extLst>
                </a:gridCol>
                <a:gridCol w="889686">
                  <a:extLst>
                    <a:ext uri="{9D8B030D-6E8A-4147-A177-3AD203B41FA5}">
                      <a16:colId xmlns:a16="http://schemas.microsoft.com/office/drawing/2014/main" val="4291388077"/>
                    </a:ext>
                  </a:extLst>
                </a:gridCol>
                <a:gridCol w="790833">
                  <a:extLst>
                    <a:ext uri="{9D8B030D-6E8A-4147-A177-3AD203B41FA5}">
                      <a16:colId xmlns:a16="http://schemas.microsoft.com/office/drawing/2014/main" val="4406506"/>
                    </a:ext>
                  </a:extLst>
                </a:gridCol>
                <a:gridCol w="679621">
                  <a:extLst>
                    <a:ext uri="{9D8B030D-6E8A-4147-A177-3AD203B41FA5}">
                      <a16:colId xmlns:a16="http://schemas.microsoft.com/office/drawing/2014/main" val="3439623595"/>
                    </a:ext>
                  </a:extLst>
                </a:gridCol>
              </a:tblGrid>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TAB2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defects, multiple types, 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72525582"/>
                  </a:ext>
                </a:extLst>
              </a:tr>
              <a:tr h="30484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TANGO2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Metabolic encephalomyopathic crises, recurrent, with rhabdomyolysis, cardiac arrhythmias, and neurodegeneration (MECRCN)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712592955"/>
                  </a:ext>
                </a:extLst>
              </a:tr>
              <a:tr h="1549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TAZ</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3-Methylglutaconic aciduria, (Barth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62577575"/>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TBX20*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Atrial septal defect 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86829988"/>
                  </a:ext>
                </a:extLst>
              </a:tr>
              <a:tr h="10494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TBX5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Holt-Oram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3602210"/>
                  </a:ext>
                </a:extLst>
              </a:tr>
              <a:tr h="2298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TCAP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limb-girdle, 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41637570"/>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TECRL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 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51224331"/>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TGFB3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Loeys-Dietz syndrome (Reinhoff syndrome), Arrhythmogenic right ventricular dysplasia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0200743"/>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TMEM43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Emery-Dreifuss muscular dystrophy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11469853"/>
                  </a:ext>
                </a:extLst>
              </a:tr>
              <a:tr h="1549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TMEM70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complex V (ATP synthase)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22606922"/>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TNNC1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27037692"/>
                  </a:ext>
                </a:extLst>
              </a:tr>
              <a:tr h="22988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TNNI3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Cardiomyopathy, restrictive,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62244750"/>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TNNI3K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Cardiac conduction disease with or without dilated cardiomyopathy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86298842"/>
                  </a:ext>
                </a:extLst>
              </a:tr>
              <a:tr h="304840">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TNNT2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Hypertrophic cardiomyopathy (HCM), Cardiomyopathy, restrictive,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81873046"/>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TOR1AIP1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with progressive weakness, distal contractures and rigid spine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133011665"/>
                  </a:ext>
                </a:extLst>
              </a:tr>
              <a:tr h="18168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TPM1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01996455"/>
                  </a:ext>
                </a:extLst>
              </a:tr>
              <a:tr h="154918">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TRDN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Ventricular tachycardia, catecholaminergic polymorphic</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6742" marR="1674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69057495"/>
                  </a:ext>
                </a:extLst>
              </a:tr>
            </a:tbl>
          </a:graphicData>
        </a:graphic>
      </p:graphicFrame>
    </p:spTree>
    <p:extLst>
      <p:ext uri="{BB962C8B-B14F-4D97-AF65-F5344CB8AC3E}">
        <p14:creationId xmlns:p14="http://schemas.microsoft.com/office/powerpoint/2010/main" val="9967790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413701663"/>
              </p:ext>
            </p:extLst>
          </p:nvPr>
        </p:nvGraphicFramePr>
        <p:xfrm>
          <a:off x="444842" y="432487"/>
          <a:ext cx="9378779" cy="5144938"/>
        </p:xfrm>
        <a:graphic>
          <a:graphicData uri="http://schemas.openxmlformats.org/drawingml/2006/table">
            <a:tbl>
              <a:tblPr firstRow="1" firstCol="1" bandRow="1"/>
              <a:tblGrid>
                <a:gridCol w="939115">
                  <a:extLst>
                    <a:ext uri="{9D8B030D-6E8A-4147-A177-3AD203B41FA5}">
                      <a16:colId xmlns:a16="http://schemas.microsoft.com/office/drawing/2014/main" val="2744474921"/>
                    </a:ext>
                  </a:extLst>
                </a:gridCol>
                <a:gridCol w="5535827">
                  <a:extLst>
                    <a:ext uri="{9D8B030D-6E8A-4147-A177-3AD203B41FA5}">
                      <a16:colId xmlns:a16="http://schemas.microsoft.com/office/drawing/2014/main" val="4030111186"/>
                    </a:ext>
                  </a:extLst>
                </a:gridCol>
                <a:gridCol w="988540">
                  <a:extLst>
                    <a:ext uri="{9D8B030D-6E8A-4147-A177-3AD203B41FA5}">
                      <a16:colId xmlns:a16="http://schemas.microsoft.com/office/drawing/2014/main" val="4045767007"/>
                    </a:ext>
                  </a:extLst>
                </a:gridCol>
                <a:gridCol w="1013254">
                  <a:extLst>
                    <a:ext uri="{9D8B030D-6E8A-4147-A177-3AD203B41FA5}">
                      <a16:colId xmlns:a16="http://schemas.microsoft.com/office/drawing/2014/main" val="377587401"/>
                    </a:ext>
                  </a:extLst>
                </a:gridCol>
                <a:gridCol w="902043">
                  <a:extLst>
                    <a:ext uri="{9D8B030D-6E8A-4147-A177-3AD203B41FA5}">
                      <a16:colId xmlns:a16="http://schemas.microsoft.com/office/drawing/2014/main" val="3086493519"/>
                    </a:ext>
                  </a:extLst>
                </a:gridCol>
              </a:tblGrid>
              <a:tr h="4088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TRIM32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Bardet-Biedl syndrome, Muscular dystrophy, limb-girdle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53155596"/>
                  </a:ext>
                </a:extLst>
              </a:tr>
              <a:tr h="276982">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TRPM4</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Progressive familial heart block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00123052"/>
                  </a:ext>
                </a:extLst>
              </a:tr>
              <a:tr h="408879">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TSFM#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2670621"/>
                  </a:ext>
                </a:extLst>
              </a:tr>
              <a:tr h="1231816">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TTN*</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Tibial muscular dystrophy, Limb-girdle muscular dystrophy, Hereditary myopathy with early respiratory failure, Myopathy, early-onset, with fatal cardiomyopathy (Salih myopathy), Muscular dystrophy, limb-girdle, type 2J</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818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06289317"/>
                  </a:ext>
                </a:extLst>
              </a:tr>
              <a:tr h="606724">
                <a:tc>
                  <a:txBody>
                    <a:bodyPr/>
                    <a:lstStyle/>
                    <a:p>
                      <a:pPr algn="ctr">
                        <a:lnSpc>
                          <a:spcPct val="107000"/>
                        </a:lnSpc>
                        <a:spcAft>
                          <a:spcPts val="0"/>
                        </a:spcAft>
                      </a:pPr>
                      <a:r>
                        <a:rPr lang="es-419"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TTR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Dystransthyretinemic hyperthyroxinemia, Amyloidosis, hereditary, transthyretin-related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52557489"/>
                  </a:ext>
                </a:extLst>
              </a:tr>
              <a:tr h="408879">
                <a:tc>
                  <a:txBody>
                    <a:bodyPr/>
                    <a:lstStyle/>
                    <a:p>
                      <a:pPr algn="ctr">
                        <a:lnSpc>
                          <a:spcPct val="107000"/>
                        </a:lnSpc>
                        <a:spcAft>
                          <a:spcPts val="0"/>
                        </a:spcAft>
                      </a:pPr>
                      <a:r>
                        <a:rPr lang="es-419"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VARS2</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20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49649715"/>
                  </a:ext>
                </a:extLst>
              </a:tr>
              <a:tr h="492726">
                <a:tc>
                  <a:txBody>
                    <a:bodyPr/>
                    <a:lstStyle/>
                    <a:p>
                      <a:pPr algn="ctr">
                        <a:lnSpc>
                          <a:spcPct val="107000"/>
                        </a:lnSpc>
                        <a:spcAft>
                          <a:spcPts val="0"/>
                        </a:spcAft>
                      </a:pPr>
                      <a:r>
                        <a:rPr lang="es-419"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VCL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 Dilated cardiomyopathy (DCM)</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509546120"/>
                  </a:ext>
                </a:extLst>
              </a:tr>
              <a:tr h="677421">
                <a:tc>
                  <a:txBody>
                    <a:bodyPr/>
                    <a:lstStyle/>
                    <a:p>
                      <a:pPr algn="ctr">
                        <a:lnSpc>
                          <a:spcPct val="107000"/>
                        </a:lnSpc>
                        <a:spcAft>
                          <a:spcPts val="0"/>
                        </a:spcAft>
                      </a:pPr>
                      <a:r>
                        <a:rPr lang="es-419"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VCP</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Amyotrophic lateral sclerosis, Inclusion body myopathy with early-onset Paget disease, Charcot-Marie-Tooth disease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56229995"/>
                  </a:ext>
                </a:extLst>
              </a:tr>
              <a:tr h="276982">
                <a:tc>
                  <a:txBody>
                    <a:bodyPr/>
                    <a:lstStyle/>
                    <a:p>
                      <a:pPr algn="ctr">
                        <a:lnSpc>
                          <a:spcPct val="107000"/>
                        </a:lnSpc>
                        <a:spcAft>
                          <a:spcPts val="0"/>
                        </a:spcAft>
                      </a:pPr>
                      <a:r>
                        <a:rPr lang="es-419"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VPS13A</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Choreoacanthocytosis</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115</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72741442"/>
                  </a:ext>
                </a:extLst>
              </a:tr>
              <a:tr h="276982">
                <a:tc>
                  <a:txBody>
                    <a:bodyPr/>
                    <a:lstStyle/>
                    <a:p>
                      <a:pPr algn="ctr">
                        <a:lnSpc>
                          <a:spcPct val="107000"/>
                        </a:lnSpc>
                        <a:spcAft>
                          <a:spcPts val="0"/>
                        </a:spcAft>
                      </a:pPr>
                      <a:r>
                        <a:rPr lang="es-419"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XK</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McLeod syndrome</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55373000"/>
                  </a:ext>
                </a:extLst>
              </a:tr>
            </a:tbl>
          </a:graphicData>
        </a:graphic>
      </p:graphicFrame>
      <p:sp>
        <p:nvSpPr>
          <p:cNvPr id="7" name="Rectangle 2"/>
          <p:cNvSpPr>
            <a:spLocks noChangeArrowheads="1"/>
          </p:cNvSpPr>
          <p:nvPr/>
        </p:nvSpPr>
        <p:spPr bwMode="auto">
          <a:xfrm>
            <a:off x="1955284" y="199025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419" dirty="0"/>
          </a:p>
        </p:txBody>
      </p:sp>
    </p:spTree>
    <p:extLst>
      <p:ext uri="{BB962C8B-B14F-4D97-AF65-F5344CB8AC3E}">
        <p14:creationId xmlns:p14="http://schemas.microsoft.com/office/powerpoint/2010/main" val="215388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543605441"/>
              </p:ext>
            </p:extLst>
          </p:nvPr>
        </p:nvGraphicFramePr>
        <p:xfrm>
          <a:off x="358816" y="428264"/>
          <a:ext cx="9722736" cy="5984894"/>
        </p:xfrm>
        <a:graphic>
          <a:graphicData uri="http://schemas.openxmlformats.org/drawingml/2006/table">
            <a:tbl>
              <a:tblPr firstRow="1" firstCol="1" bandRow="1"/>
              <a:tblGrid>
                <a:gridCol w="1000427">
                  <a:extLst>
                    <a:ext uri="{9D8B030D-6E8A-4147-A177-3AD203B41FA5}">
                      <a16:colId xmlns:a16="http://schemas.microsoft.com/office/drawing/2014/main" val="2240109493"/>
                    </a:ext>
                  </a:extLst>
                </a:gridCol>
                <a:gridCol w="5659395">
                  <a:extLst>
                    <a:ext uri="{9D8B030D-6E8A-4147-A177-3AD203B41FA5}">
                      <a16:colId xmlns:a16="http://schemas.microsoft.com/office/drawing/2014/main" val="592132964"/>
                    </a:ext>
                  </a:extLst>
                </a:gridCol>
                <a:gridCol w="1248032">
                  <a:extLst>
                    <a:ext uri="{9D8B030D-6E8A-4147-A177-3AD203B41FA5}">
                      <a16:colId xmlns:a16="http://schemas.microsoft.com/office/drawing/2014/main" val="570701032"/>
                    </a:ext>
                  </a:extLst>
                </a:gridCol>
                <a:gridCol w="1013254">
                  <a:extLst>
                    <a:ext uri="{9D8B030D-6E8A-4147-A177-3AD203B41FA5}">
                      <a16:colId xmlns:a16="http://schemas.microsoft.com/office/drawing/2014/main" val="781995120"/>
                    </a:ext>
                  </a:extLst>
                </a:gridCol>
                <a:gridCol w="801628">
                  <a:extLst>
                    <a:ext uri="{9D8B030D-6E8A-4147-A177-3AD203B41FA5}">
                      <a16:colId xmlns:a16="http://schemas.microsoft.com/office/drawing/2014/main" val="2429677112"/>
                    </a:ext>
                  </a:extLst>
                </a:gridCol>
              </a:tblGrid>
              <a:tr h="47879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DSC2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with palmoplantar keratoderma and woolly hair, Arrhythmogenic right ventricular dysplasia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789934406"/>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DSG2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83263195"/>
                  </a:ext>
                </a:extLst>
              </a:tr>
              <a:tr h="95758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DSP</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dilated, with wooly hair, keratoderma, and tooth agenesis, Arrhythmogenic right ventricular dysplasia, familial, Cardiomyopathy, dilated, with wooly hair and keratoderma, Keratosis palmoplantaris striata II, Epidermolysis bullosa, lethal acantholytic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377044992"/>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DTNA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Left ventricular noncompaction 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01864066"/>
                  </a:ext>
                </a:extLst>
              </a:tr>
              <a:tr h="47879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DYSF</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Miyoshi muscular dystrophy, Muscular dystrophy, limb-girdle, Myopathy, distal, with anterior tibial onset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529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68823903"/>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EEF1A2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Epileptic encephalopathy, early infantile, Mental retardation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90067764"/>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ELAC2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17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203428451"/>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Emery-Dreifuss muscular dystrophy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627500463"/>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EPG5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Vici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223414442"/>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ETFA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Glutaric aciduria, Multiple acyl-CoA dehydrogenase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46358202"/>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ETFB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Glutaric aciduria, Multiple acyl-CoA dehydrogenase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80656033"/>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ETFDH</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Glutaric aciduria, Multiple acyl-CoA dehydrogenase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980322657"/>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FBXL4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DNA depletion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2495634"/>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FBXO32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66381014"/>
                  </a:ext>
                </a:extLst>
              </a:tr>
              <a:tr h="47879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FHL1*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 with postural muscle atrophy, Emery-Dreifuss muscular dystrophy, Reducing bod 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58996775"/>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FHOD3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familial hypertrophic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24440803"/>
                  </a:ext>
                </a:extLst>
              </a:tr>
              <a:tr h="23939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FKRP</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57714514"/>
                  </a:ext>
                </a:extLst>
              </a:tr>
              <a:tr h="478791">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FKTN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 Dilated cardiomyopathy (DCM), Muscular dystrophy-dystroglycanopathy (limb-girdle)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1636" marR="2163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74935865"/>
                  </a:ext>
                </a:extLst>
              </a:tr>
            </a:tbl>
          </a:graphicData>
        </a:graphic>
      </p:graphicFrame>
    </p:spTree>
    <p:extLst>
      <p:ext uri="{BB962C8B-B14F-4D97-AF65-F5344CB8AC3E}">
        <p14:creationId xmlns:p14="http://schemas.microsoft.com/office/powerpoint/2010/main" val="1618971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405152368"/>
              </p:ext>
            </p:extLst>
          </p:nvPr>
        </p:nvGraphicFramePr>
        <p:xfrm>
          <a:off x="335663" y="358813"/>
          <a:ext cx="9792184" cy="6190272"/>
        </p:xfrm>
        <a:graphic>
          <a:graphicData uri="http://schemas.openxmlformats.org/drawingml/2006/table">
            <a:tbl>
              <a:tblPr firstRow="1" firstCol="1" bandRow="1"/>
              <a:tblGrid>
                <a:gridCol w="1073718">
                  <a:extLst>
                    <a:ext uri="{9D8B030D-6E8A-4147-A177-3AD203B41FA5}">
                      <a16:colId xmlns:a16="http://schemas.microsoft.com/office/drawing/2014/main" val="4239953040"/>
                    </a:ext>
                  </a:extLst>
                </a:gridCol>
                <a:gridCol w="5893462">
                  <a:extLst>
                    <a:ext uri="{9D8B030D-6E8A-4147-A177-3AD203B41FA5}">
                      <a16:colId xmlns:a16="http://schemas.microsoft.com/office/drawing/2014/main" val="4020786544"/>
                    </a:ext>
                  </a:extLst>
                </a:gridCol>
                <a:gridCol w="1013254">
                  <a:extLst>
                    <a:ext uri="{9D8B030D-6E8A-4147-A177-3AD203B41FA5}">
                      <a16:colId xmlns:a16="http://schemas.microsoft.com/office/drawing/2014/main" val="1848225581"/>
                    </a:ext>
                  </a:extLst>
                </a:gridCol>
                <a:gridCol w="951471">
                  <a:extLst>
                    <a:ext uri="{9D8B030D-6E8A-4147-A177-3AD203B41FA5}">
                      <a16:colId xmlns:a16="http://schemas.microsoft.com/office/drawing/2014/main" val="1135007161"/>
                    </a:ext>
                  </a:extLst>
                </a:gridCol>
                <a:gridCol w="860279">
                  <a:extLst>
                    <a:ext uri="{9D8B030D-6E8A-4147-A177-3AD203B41FA5}">
                      <a16:colId xmlns:a16="http://schemas.microsoft.com/office/drawing/2014/main" val="407838775"/>
                    </a:ext>
                  </a:extLst>
                </a:gridCol>
              </a:tblGrid>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FLNC*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74069263"/>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FOXD4*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4778150"/>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FOXRED1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Leigh syndrome, Mitochondrial complex I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52230638"/>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FXN*</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Friedreich ataxia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58281163"/>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Glycogen storage disease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04946778"/>
                  </a:ext>
                </a:extLst>
              </a:tr>
              <a:tr h="4808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Tetralogy of Fallot, Atrioventricular septal defect, Testicular anomalies with or without congenital heart disease, Ventricular septal defect, Atrial septal defect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80716475"/>
                  </a:ext>
                </a:extLst>
              </a:tr>
              <a:tr h="57042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 defects, congenital, and other congenital anomalies, Atrial septal defect 9, atrioventricular septal defect 5, Persistent truncus arteriosus, Tetralogy of Fallot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41357793"/>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GATAD1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004672287"/>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GATC*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fatal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735503152"/>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GBE1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Glycogen storage disease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94144953"/>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GFM1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88305301"/>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Fabry disease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937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445770170"/>
                  </a:ext>
                </a:extLst>
              </a:tr>
              <a:tr h="28521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GLB1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GM1-gangliosidosis, Mucopolysaccharidosis (Morquio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66490373"/>
                  </a:ext>
                </a:extLst>
              </a:tr>
              <a:tr h="4808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GMPPB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 (congenital with brain and eye anomalies), Limb-girdle muscular dystrophy-dystroglycanopathy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05246872"/>
                  </a:ext>
                </a:extLst>
              </a:tr>
              <a:tr h="28521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GSK3B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57261379"/>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GTPBP3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23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42538253"/>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GUSB*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Mucopolysaccharidosis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87374340"/>
                  </a:ext>
                </a:extLst>
              </a:tr>
              <a:tr h="4808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HADHA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Trifunctional protein deficiency, Long-chain 3-hydroxyacyl-CoA dehydrogenase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46743725"/>
                  </a:ext>
                </a:extLst>
              </a:tr>
              <a:tr h="240449">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HAND1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Congenital heart defects, Dilated cardiomyopathy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24694362"/>
                  </a:ext>
                </a:extLst>
              </a:tr>
              <a:tr h="48089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HCN4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Sick sinus syndrome, Brugada syndrome, Left ventricular non-compaction cardiomyopathy (LVNC)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562" marR="24562"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169405389"/>
                  </a:ext>
                </a:extLst>
              </a:tr>
            </a:tbl>
          </a:graphicData>
        </a:graphic>
      </p:graphicFrame>
    </p:spTree>
    <p:extLst>
      <p:ext uri="{BB962C8B-B14F-4D97-AF65-F5344CB8AC3E}">
        <p14:creationId xmlns:p14="http://schemas.microsoft.com/office/powerpoint/2010/main" val="3797669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141351201"/>
              </p:ext>
            </p:extLst>
          </p:nvPr>
        </p:nvGraphicFramePr>
        <p:xfrm>
          <a:off x="333632" y="358344"/>
          <a:ext cx="9700054" cy="6152906"/>
        </p:xfrm>
        <a:graphic>
          <a:graphicData uri="http://schemas.openxmlformats.org/drawingml/2006/table">
            <a:tbl>
              <a:tblPr firstRow="1" firstCol="1" bandRow="1"/>
              <a:tblGrid>
                <a:gridCol w="988541">
                  <a:extLst>
                    <a:ext uri="{9D8B030D-6E8A-4147-A177-3AD203B41FA5}">
                      <a16:colId xmlns:a16="http://schemas.microsoft.com/office/drawing/2014/main" val="1508207879"/>
                    </a:ext>
                  </a:extLst>
                </a:gridCol>
                <a:gridCol w="5807676">
                  <a:extLst>
                    <a:ext uri="{9D8B030D-6E8A-4147-A177-3AD203B41FA5}">
                      <a16:colId xmlns:a16="http://schemas.microsoft.com/office/drawing/2014/main" val="3132617775"/>
                    </a:ext>
                  </a:extLst>
                </a:gridCol>
                <a:gridCol w="1161535">
                  <a:extLst>
                    <a:ext uri="{9D8B030D-6E8A-4147-A177-3AD203B41FA5}">
                      <a16:colId xmlns:a16="http://schemas.microsoft.com/office/drawing/2014/main" val="3319873331"/>
                    </a:ext>
                  </a:extLst>
                </a:gridCol>
                <a:gridCol w="889686">
                  <a:extLst>
                    <a:ext uri="{9D8B030D-6E8A-4147-A177-3AD203B41FA5}">
                      <a16:colId xmlns:a16="http://schemas.microsoft.com/office/drawing/2014/main" val="2332921792"/>
                    </a:ext>
                  </a:extLst>
                </a:gridCol>
                <a:gridCol w="852616">
                  <a:extLst>
                    <a:ext uri="{9D8B030D-6E8A-4147-A177-3AD203B41FA5}">
                      <a16:colId xmlns:a16="http://schemas.microsoft.com/office/drawing/2014/main" val="3489936625"/>
                    </a:ext>
                  </a:extLst>
                </a:gridCol>
              </a:tblGrid>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HFE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Hemochromatosis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AR/Digenic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244597530"/>
                  </a:ext>
                </a:extLst>
              </a:tr>
              <a:tr h="29757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HRAS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Costello syndrome, Congenital myopathy with excess of muscle spindles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330453092"/>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IDUA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Mucopolysaccharidosis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34630859"/>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ILK</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150099023"/>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ISPD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689992930"/>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JPH2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Hypertrophic cardiomyopathy (HCM)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844834720"/>
                  </a:ext>
                </a:extLst>
              </a:tr>
              <a:tr h="26941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JUP</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Arrhythmogenic right ventricular dysplasia, Naxos disease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55853626"/>
                  </a:ext>
                </a:extLst>
              </a:tr>
              <a:tr h="530137">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KLHL24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Epidermolysis bullosa simplex, generalized, with scarring and hair loss, Dilated cardiomyopathy (DCM), Hypertrophic cardiomyopathy (HCM)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49013367"/>
                  </a:ext>
                </a:extLst>
              </a:tr>
              <a:tr h="26941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KRAS*</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 Cardiofaciocutaneous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8621318"/>
                  </a:ext>
                </a:extLst>
              </a:tr>
              <a:tr h="26941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LAMA2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 congenital merosin-deficient</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44799846"/>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LAMP2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Danon disease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XL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49694188"/>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LARGE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Muscular dystrophy-dystroglycanopathy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631874875"/>
                  </a:ext>
                </a:extLst>
              </a:tr>
              <a:tr h="269413">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LDB3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 Myopathy, myofibrillar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18680667"/>
                  </a:ext>
                </a:extLst>
              </a:tr>
              <a:tr h="44635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LEMD2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Cataract 46, juvenile onset, Arrhythmogenic right ventricular cardiomyopathy (ARVC), 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9989278"/>
                  </a:ext>
                </a:extLst>
              </a:tr>
              <a:tr h="1051584">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LMNA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Heart-hand syndrome, Slovenian, Limb-girdle muscular dystrophy, Muscular dystrophy, congenital, LMNA-related, Lipodystrophy (Dunnigan), Emery-Dreiffus muscular dystrophy, Malouf syndrome, Dilated cardiomyopathy (DCM), Mandibuloacral dysplasia type A, Progeria Hutchinson-Gilford type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85110860"/>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LMOD2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Familial dilated cardiomyopathy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520540108"/>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LRRC10</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Dilated cardiomyopathy (DCM)</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357459350"/>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LZTR1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Schwannomatosis, Noonan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22419476"/>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MAP2K1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Cardiofaciocutaneous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39049289"/>
                  </a:ext>
                </a:extLst>
              </a:tr>
              <a:tr h="1825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MAP2K2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Cardiofaciocutaneous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337" marR="28337"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460808143"/>
                  </a:ext>
                </a:extLst>
              </a:tr>
            </a:tbl>
          </a:graphicData>
        </a:graphic>
      </p:graphicFrame>
    </p:spTree>
    <p:extLst>
      <p:ext uri="{BB962C8B-B14F-4D97-AF65-F5344CB8AC3E}">
        <p14:creationId xmlns:p14="http://schemas.microsoft.com/office/powerpoint/2010/main" val="1848918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aturation sat="300000"/>
                    </a14:imgEffect>
                    <a14:imgEffect>
                      <a14:brightnessContrast contrast="40000"/>
                    </a14:imgEffect>
                  </a14:imgLayer>
                </a14:imgProps>
              </a:ext>
              <a:ext uri="{28A0092B-C50C-407E-A947-70E740481C1C}">
                <a14:useLocalDpi xmlns:a14="http://schemas.microsoft.com/office/drawing/2010/main" val="0"/>
              </a:ext>
            </a:extLst>
          </a:blip>
          <a:srcRect t="38298" b="36481"/>
          <a:stretch/>
        </p:blipFill>
        <p:spPr>
          <a:xfrm rot="16200000">
            <a:off x="7900687" y="2566687"/>
            <a:ext cx="6858000" cy="172462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9650" y="5595944"/>
            <a:ext cx="1136783" cy="113678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441804439"/>
              </p:ext>
            </p:extLst>
          </p:nvPr>
        </p:nvGraphicFramePr>
        <p:xfrm>
          <a:off x="358348" y="407771"/>
          <a:ext cx="9712409" cy="6146599"/>
        </p:xfrm>
        <a:graphic>
          <a:graphicData uri="http://schemas.openxmlformats.org/drawingml/2006/table">
            <a:tbl>
              <a:tblPr firstRow="1" firstCol="1" bandRow="1"/>
              <a:tblGrid>
                <a:gridCol w="1064971">
                  <a:extLst>
                    <a:ext uri="{9D8B030D-6E8A-4147-A177-3AD203B41FA5}">
                      <a16:colId xmlns:a16="http://schemas.microsoft.com/office/drawing/2014/main" val="3497294501"/>
                    </a:ext>
                  </a:extLst>
                </a:gridCol>
                <a:gridCol w="5214827">
                  <a:extLst>
                    <a:ext uri="{9D8B030D-6E8A-4147-A177-3AD203B41FA5}">
                      <a16:colId xmlns:a16="http://schemas.microsoft.com/office/drawing/2014/main" val="406664733"/>
                    </a:ext>
                  </a:extLst>
                </a:gridCol>
                <a:gridCol w="1407506">
                  <a:extLst>
                    <a:ext uri="{9D8B030D-6E8A-4147-A177-3AD203B41FA5}">
                      <a16:colId xmlns:a16="http://schemas.microsoft.com/office/drawing/2014/main" val="1202427817"/>
                    </a:ext>
                  </a:extLst>
                </a:gridCol>
                <a:gridCol w="1014110">
                  <a:extLst>
                    <a:ext uri="{9D8B030D-6E8A-4147-A177-3AD203B41FA5}">
                      <a16:colId xmlns:a16="http://schemas.microsoft.com/office/drawing/2014/main" val="680001128"/>
                    </a:ext>
                  </a:extLst>
                </a:gridCol>
                <a:gridCol w="1010995">
                  <a:extLst>
                    <a:ext uri="{9D8B030D-6E8A-4147-A177-3AD203B41FA5}">
                      <a16:colId xmlns:a16="http://schemas.microsoft.com/office/drawing/2014/main" val="768007917"/>
                    </a:ext>
                  </a:extLst>
                </a:gridCol>
              </a:tblGrid>
              <a:tr h="17657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MAP3K8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Noonan syndrome</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3823444335"/>
                  </a:ext>
                </a:extLst>
              </a:tr>
              <a:tr h="26066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MIPEP*</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Combined oxidative phosphorylation deficiency 31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71406260"/>
                  </a:ext>
                </a:extLst>
              </a:tr>
              <a:tr h="17657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MLYCD</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Malonyl-CoA decarboxylase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730009486"/>
                  </a:ext>
                </a:extLst>
              </a:tr>
              <a:tr h="76517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MT-ATP6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Neuropathy, ataxia, and retinitis pigmentosa, Leber hereditary optic neuropathy, Ataxia and polyneuropathy, adult-onset, Cardiomyopathy, infantile hypertrophic, Leigh syndrome, Striatonigral degeneration, infantile, 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656232459"/>
                  </a:ext>
                </a:extLst>
              </a:tr>
              <a:tr h="38679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MT-ATP8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Cardiomyopathy, apical hypertrophic, and neuropathy, Cardiomyopathy, infantile hypertrophic</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230706630"/>
                  </a:ext>
                </a:extLst>
              </a:tr>
              <a:tr h="51291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MT-CO1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Myoglobinuria, recurrent, Leber hereditary optic neuropathy, Sideroblastic anemia, Cytochrome C oxidase deficiency, Deafness, 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819315742"/>
                  </a:ext>
                </a:extLst>
              </a:tr>
              <a:tr h="17657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MT-CO2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Cytochrome c oxidase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42760479"/>
                  </a:ext>
                </a:extLst>
              </a:tr>
              <a:tr h="2879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MT-CO3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Cytochrome c oxidase deficiency, Leber hereditary optic neuropathy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059482748"/>
                  </a:ext>
                </a:extLst>
              </a:tr>
              <a:tr h="17657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MT-CYB</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456870749"/>
                  </a:ext>
                </a:extLst>
              </a:tr>
              <a:tr h="51291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 myopathy, encephalopathy, lactic acidosis, and stroke-like episodes, Leber hereditary optic neuropathy, Leber optic atrophy and dystonia</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905974238"/>
                  </a:ext>
                </a:extLst>
              </a:tr>
              <a:tr h="2879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hereditary optic neuropathy, Mitochondrial complex I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033632233"/>
                  </a:ext>
                </a:extLst>
              </a:tr>
              <a:tr h="287906">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MT-ND3</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optic atrophy and dystonia, Mitochondrial complex I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2082800527"/>
                  </a:ext>
                </a:extLst>
              </a:tr>
              <a:tr h="386790">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MT-ND4</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hereditary optic neuropathy, Leber optic atrophy and dystonia, Mitochondrial complex I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4151216657"/>
                  </a:ext>
                </a:extLst>
              </a:tr>
              <a:tr h="176578">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MT-ND4L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Leber hereditary optic neuropathy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880860936"/>
                  </a:ext>
                </a:extLst>
              </a:tr>
              <a:tr h="639042">
                <a:tc>
                  <a:txBody>
                    <a:bodyPr/>
                    <a:lstStyle/>
                    <a:p>
                      <a:pPr algn="ctr">
                        <a:lnSpc>
                          <a:spcPct val="107000"/>
                        </a:lnSpc>
                        <a:spcAft>
                          <a:spcPts val="0"/>
                        </a:spcAft>
                      </a:pPr>
                      <a:r>
                        <a:rPr lang="es-419"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MT-ND5</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Myoclonic epilepsy with ragged red fibers, Mitochondrial myopathy, encephalopathy, lactic acidosis, and stroke-like episodes, Leber hereditary optic neuropathy, Mitochondrial complex I deficiency</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Mitochondrial</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tc>
                  <a:txBody>
                    <a:bodyPr/>
                    <a:lstStyle/>
                    <a:p>
                      <a:pPr algn="ctr">
                        <a:lnSpc>
                          <a:spcPct val="107000"/>
                        </a:lnSpc>
                        <a:spcAft>
                          <a:spcPts val="0"/>
                        </a:spcAft>
                      </a:pPr>
                      <a:r>
                        <a:rPr lang="es-419"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s-419"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7526" marR="27526" marT="0" marB="0" anchor="ctr">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9050" cap="flat" cmpd="sng" algn="ctr">
                      <a:solidFill>
                        <a:srgbClr val="4472C4"/>
                      </a:solidFill>
                      <a:prstDash val="solid"/>
                      <a:round/>
                      <a:headEnd type="none" w="med" len="med"/>
                      <a:tailEnd type="none" w="med" len="med"/>
                    </a:lnB>
                    <a:solidFill>
                      <a:srgbClr val="FFFFFF"/>
                    </a:solidFill>
                  </a:tcPr>
                </a:tc>
                <a:extLst>
                  <a:ext uri="{0D108BD9-81ED-4DB2-BD59-A6C34878D82A}">
                    <a16:rowId xmlns:a16="http://schemas.microsoft.com/office/drawing/2014/main" val="1902666791"/>
                  </a:ext>
                </a:extLst>
              </a:tr>
            </a:tbl>
          </a:graphicData>
        </a:graphic>
      </p:graphicFrame>
    </p:spTree>
    <p:extLst>
      <p:ext uri="{BB962C8B-B14F-4D97-AF65-F5344CB8AC3E}">
        <p14:creationId xmlns:p14="http://schemas.microsoft.com/office/powerpoint/2010/main" val="4226818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10577</Words>
  <Application>Microsoft Macintosh PowerPoint</Application>
  <PresentationFormat>Panorámica</PresentationFormat>
  <Paragraphs>3378</Paragraphs>
  <Slides>56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56</vt:i4>
      </vt:variant>
    </vt:vector>
  </HeadingPairs>
  <TitlesOfParts>
    <vt:vector size="61" baseType="lpstr">
      <vt:lpstr>Arial</vt:lpstr>
      <vt:lpstr>Calibri</vt:lpstr>
      <vt:lpstr>Calibri Light</vt:lpstr>
      <vt:lpstr>Helvetica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Usuario1</dc:creator>
  <cp:lastModifiedBy>evangelina agriello</cp:lastModifiedBy>
  <cp:revision>21</cp:revision>
  <dcterms:created xsi:type="dcterms:W3CDTF">2023-01-09T19:24:22Z</dcterms:created>
  <dcterms:modified xsi:type="dcterms:W3CDTF">2023-01-14T11:48:35Z</dcterms:modified>
</cp:coreProperties>
</file>